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72" r:id="rId3"/>
    <p:sldId id="285" r:id="rId4"/>
    <p:sldId id="273" r:id="rId5"/>
    <p:sldId id="274" r:id="rId6"/>
    <p:sldId id="258" r:id="rId7"/>
    <p:sldId id="275" r:id="rId8"/>
    <p:sldId id="277" r:id="rId9"/>
    <p:sldId id="278" r:id="rId10"/>
    <p:sldId id="276" r:id="rId11"/>
    <p:sldId id="279" r:id="rId12"/>
    <p:sldId id="259" r:id="rId13"/>
    <p:sldId id="260" r:id="rId14"/>
    <p:sldId id="283" r:id="rId15"/>
    <p:sldId id="271" r:id="rId16"/>
    <p:sldId id="264" r:id="rId17"/>
    <p:sldId id="284" r:id="rId18"/>
    <p:sldId id="281" r:id="rId19"/>
    <p:sldId id="282" r:id="rId20"/>
    <p:sldId id="269" r:id="rId21"/>
    <p:sldId id="270" r:id="rId22"/>
  </p:sldIdLst>
  <p:sldSz cx="9144000" cy="5143500" type="screen16x9"/>
  <p:notesSz cx="6858000" cy="9144000"/>
  <p:embeddedFontLst>
    <p:embeddedFont>
      <p:font typeface="Roboto" panose="020B0604020202020204" charset="0"/>
      <p:regular r:id="rId24"/>
      <p:bold r:id="rId25"/>
      <p:italic r:id="rId26"/>
      <p:boldItalic r:id="rId27"/>
    </p:embeddedFont>
    <p:embeddedFont>
      <p:font typeface="Cambria Math" panose="02040503050406030204" pitchFamily="18"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l Skilsky" initials="CS" lastIdx="2" clrIdx="0">
    <p:extLst>
      <p:ext uri="{19B8F6BF-5375-455C-9EA6-DF929625EA0E}">
        <p15:presenceInfo xmlns:p15="http://schemas.microsoft.com/office/powerpoint/2012/main" userId="964c8073d281114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C4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74FCF4-1E4E-4080-B5D7-943B3D4617DC}">
  <a:tblStyle styleId="{3D74FCF4-1E4E-4080-B5D7-943B3D4617D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3"/>
    <p:restoredTop sz="90741"/>
  </p:normalViewPr>
  <p:slideViewPr>
    <p:cSldViewPr snapToGrid="0">
      <p:cViewPr varScale="1">
        <p:scale>
          <a:sx n="139" d="100"/>
          <a:sy n="139" d="100"/>
        </p:scale>
        <p:origin x="95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866368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397182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spcBef>
                <a:spcPts val="0"/>
              </a:spcBef>
              <a:spcAft>
                <a:spcPts val="0"/>
              </a:spcAft>
              <a:buAutoNum type="arabicPeriod"/>
            </a:pPr>
            <a:r>
              <a:rPr lang="en-US" dirty="0"/>
              <a:t>If</a:t>
            </a:r>
            <a:r>
              <a:rPr lang="en-US" baseline="0" dirty="0"/>
              <a:t> we know the piston area and the pressure (from the pressure gauge), we can calculate the force output. This can be checked by the measurements from the Arduino.</a:t>
            </a:r>
          </a:p>
          <a:p>
            <a:pPr marL="228600" lvl="0" indent="-228600">
              <a:spcBef>
                <a:spcPts val="0"/>
              </a:spcBef>
              <a:spcAft>
                <a:spcPts val="0"/>
              </a:spcAft>
              <a:buAutoNum type="arabicPeriod"/>
            </a:pPr>
            <a:r>
              <a:rPr lang="en-US" baseline="0" dirty="0"/>
              <a:t>This is calculated by subtracting the area of the rod from the area of the piston and multiplying this value by the pressure.</a:t>
            </a:r>
            <a:endParaRPr dirty="0"/>
          </a:p>
        </p:txBody>
      </p:sp>
    </p:spTree>
    <p:extLst>
      <p:ext uri="{BB962C8B-B14F-4D97-AF65-F5344CB8AC3E}">
        <p14:creationId xmlns:p14="http://schemas.microsoft.com/office/powerpoint/2010/main" val="1507915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solidFill>
                  <a:schemeClr val="bg2"/>
                </a:solidFill>
              </a:rPr>
              <a:t>What makes a hydraulic system effective</a:t>
            </a:r>
          </a:p>
          <a:p>
            <a:r>
              <a:rPr lang="en-US" dirty="0">
                <a:solidFill>
                  <a:schemeClr val="bg2"/>
                </a:solidFill>
              </a:rPr>
              <a:t>How a spring and ultrasonic sensor can measure force</a:t>
            </a:r>
          </a:p>
          <a:p>
            <a:r>
              <a:rPr lang="en-US" dirty="0">
                <a:solidFill>
                  <a:schemeClr val="bg2"/>
                </a:solidFill>
              </a:rPr>
              <a:t>*An </a:t>
            </a:r>
            <a:r>
              <a:rPr lang="en-US" dirty="0" err="1">
                <a:solidFill>
                  <a:schemeClr val="bg2"/>
                </a:solidFill>
              </a:rPr>
              <a:t>ardiuno</a:t>
            </a:r>
            <a:r>
              <a:rPr lang="en-US" dirty="0">
                <a:solidFill>
                  <a:schemeClr val="bg2"/>
                </a:solidFill>
              </a:rPr>
              <a:t> works by sending</a:t>
            </a:r>
            <a:r>
              <a:rPr lang="en-US" baseline="0" dirty="0">
                <a:solidFill>
                  <a:schemeClr val="bg2"/>
                </a:solidFill>
              </a:rPr>
              <a:t> ultrasonic waves to an object and back and measures the time it takes to complete this. By knowing how fast ultrasonic waves are, it can calculate the distance between the objects.</a:t>
            </a:r>
            <a:endParaRPr lang="en-US" dirty="0">
              <a:solidFill>
                <a:schemeClr val="bg2"/>
              </a:solidFill>
            </a:endParaRPr>
          </a:p>
        </p:txBody>
      </p:sp>
    </p:spTree>
    <p:extLst>
      <p:ext uri="{BB962C8B-B14F-4D97-AF65-F5344CB8AC3E}">
        <p14:creationId xmlns:p14="http://schemas.microsoft.com/office/powerpoint/2010/main" val="707606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solidFill>
                  <a:schemeClr val="bg2"/>
                </a:solidFill>
              </a:rPr>
              <a:t>Our hydraulic demonstrator allows students to learn the fundamentals of hydraulic systems</a:t>
            </a:r>
          </a:p>
        </p:txBody>
      </p:sp>
    </p:spTree>
    <p:extLst>
      <p:ext uri="{BB962C8B-B14F-4D97-AF65-F5344CB8AC3E}">
        <p14:creationId xmlns:p14="http://schemas.microsoft.com/office/powerpoint/2010/main" val="2583395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06505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82864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Hydraulics are used to</a:t>
            </a:r>
            <a:r>
              <a:rPr lang="en-US" baseline="0" dirty="0"/>
              <a:t> apply large forces to objects.</a:t>
            </a:r>
            <a:endParaRPr lang="en-US" dirty="0"/>
          </a:p>
        </p:txBody>
      </p:sp>
    </p:spTree>
    <p:extLst>
      <p:ext uri="{BB962C8B-B14F-4D97-AF65-F5344CB8AC3E}">
        <p14:creationId xmlns:p14="http://schemas.microsoft.com/office/powerpoint/2010/main" val="722304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2</a:t>
            </a:r>
            <a:r>
              <a:rPr lang="en-US" baseline="30000" dirty="0"/>
              <a:t>nd</a:t>
            </a:r>
            <a:r>
              <a:rPr lang="en-US" dirty="0"/>
              <a:t> bullet: With the control valve closed,</a:t>
            </a:r>
            <a:r>
              <a:rPr lang="en-US" baseline="0" dirty="0"/>
              <a:t> the piston will not move even when a force is applied.</a:t>
            </a:r>
            <a:endParaRPr lang="en-US" dirty="0"/>
          </a:p>
        </p:txBody>
      </p:sp>
    </p:spTree>
    <p:extLst>
      <p:ext uri="{BB962C8B-B14F-4D97-AF65-F5344CB8AC3E}">
        <p14:creationId xmlns:p14="http://schemas.microsoft.com/office/powerpoint/2010/main" val="285369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This unit</a:t>
            </a:r>
            <a:r>
              <a:rPr lang="en-US" baseline="0" dirty="0"/>
              <a:t> </a:t>
            </a:r>
            <a:endParaRPr dirty="0"/>
          </a:p>
        </p:txBody>
      </p:sp>
    </p:spTree>
    <p:extLst>
      <p:ext uri="{BB962C8B-B14F-4D97-AF65-F5344CB8AC3E}">
        <p14:creationId xmlns:p14="http://schemas.microsoft.com/office/powerpoint/2010/main" val="2474198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These values are within our design requirements</a:t>
            </a:r>
          </a:p>
        </p:txBody>
      </p:sp>
    </p:spTree>
    <p:extLst>
      <p:ext uri="{BB962C8B-B14F-4D97-AF65-F5344CB8AC3E}">
        <p14:creationId xmlns:p14="http://schemas.microsoft.com/office/powerpoint/2010/main" val="3757554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Has an inlet</a:t>
            </a:r>
            <a:r>
              <a:rPr lang="en-US" baseline="0" dirty="0"/>
              <a:t> port from the pump, an outlet port to the reservoir, and 2 ports to each side of the actuator</a:t>
            </a:r>
            <a:endParaRPr lang="en-US" dirty="0"/>
          </a:p>
        </p:txBody>
      </p:sp>
    </p:spTree>
    <p:extLst>
      <p:ext uri="{BB962C8B-B14F-4D97-AF65-F5344CB8AC3E}">
        <p14:creationId xmlns:p14="http://schemas.microsoft.com/office/powerpoint/2010/main" val="2021790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2 hoses connect the control valve to</a:t>
            </a:r>
            <a:r>
              <a:rPr lang="en-US" baseline="0" dirty="0"/>
              <a:t> the power unit, and 2 hoses connect the control valve to the actuator</a:t>
            </a:r>
          </a:p>
          <a:p>
            <a:r>
              <a:rPr lang="en-US" baseline="0" dirty="0"/>
              <a:t>2 connectors at the actuator, 2 connectors at the power unit, and 4 connectors at the control valve</a:t>
            </a:r>
          </a:p>
          <a:p>
            <a:r>
              <a:rPr lang="en-US" baseline="0" dirty="0"/>
              <a:t>High bulk modulus means the fluid has a low compressibility</a:t>
            </a:r>
          </a:p>
          <a:p>
            <a:r>
              <a:rPr lang="en-US" dirty="0"/>
              <a:t>A moderate viscosity will allow for good mechanical efficiency</a:t>
            </a:r>
            <a:r>
              <a:rPr lang="en-US" baseline="0" dirty="0"/>
              <a:t> and less wear on the components</a:t>
            </a:r>
            <a:endParaRPr lang="en-US" dirty="0"/>
          </a:p>
        </p:txBody>
      </p:sp>
    </p:spTree>
    <p:extLst>
      <p:ext uri="{BB962C8B-B14F-4D97-AF65-F5344CB8AC3E}">
        <p14:creationId xmlns:p14="http://schemas.microsoft.com/office/powerpoint/2010/main" val="2994121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37990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35717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Shape 13"/>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Shape 1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75500" y="1258525"/>
            <a:ext cx="8222100" cy="19635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endParaRPr/>
          </a:p>
        </p:txBody>
      </p:sp>
      <p:sp>
        <p:nvSpPr>
          <p:cNvPr id="59" name="Shape 59"/>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Shape 6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Shape 1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Shape 19"/>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Shape 22"/>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Shape 2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Shape 2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Shape 28"/>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Shape 29"/>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Shape 3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Shape 32"/>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Shape 3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Shape 3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39"/>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Shape 40"/>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Shape 4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Shape 4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Shape 4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Shape 4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Shape 5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Shape 53"/>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Shape 54"/>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55"/>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Shape 5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rgbClr val="2EC48E"/>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Hydraulics Demonstrator</a:t>
            </a:r>
            <a:endParaRPr/>
          </a:p>
        </p:txBody>
      </p:sp>
      <p:sp>
        <p:nvSpPr>
          <p:cNvPr id="68" name="Shape 68"/>
          <p:cNvSpPr txBox="1">
            <a:spLocks noGrp="1"/>
          </p:cNvSpPr>
          <p:nvPr>
            <p:ph type="subTitle" idx="1"/>
          </p:nvPr>
        </p:nvSpPr>
        <p:spPr>
          <a:xfrm>
            <a:off x="390525" y="2834125"/>
            <a:ext cx="73194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Cal Skilsky, Fawaz Alenezi, Mosaed Aljebly, Sultan Alenezi</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Description</a:t>
            </a:r>
          </a:p>
        </p:txBody>
      </p:sp>
      <p:sp>
        <p:nvSpPr>
          <p:cNvPr id="3" name="Text Placeholder 2"/>
          <p:cNvSpPr>
            <a:spLocks noGrp="1"/>
          </p:cNvSpPr>
          <p:nvPr>
            <p:ph type="body" idx="1"/>
          </p:nvPr>
        </p:nvSpPr>
        <p:spPr>
          <a:xfrm>
            <a:off x="471900" y="1919075"/>
            <a:ext cx="4560738" cy="2710200"/>
          </a:xfrm>
        </p:spPr>
        <p:txBody>
          <a:bodyPr/>
          <a:lstStyle/>
          <a:p>
            <a:pPr marL="114300" indent="0">
              <a:buNone/>
            </a:pPr>
            <a:r>
              <a:rPr lang="en-US" dirty="0">
                <a:solidFill>
                  <a:schemeClr val="bg2"/>
                </a:solidFill>
              </a:rPr>
              <a:t>Actuator: G-Force</a:t>
            </a:r>
          </a:p>
          <a:p>
            <a:pPr>
              <a:buFontTx/>
              <a:buChar char="-"/>
            </a:pPr>
            <a:r>
              <a:rPr lang="en-US" dirty="0">
                <a:solidFill>
                  <a:schemeClr val="bg2"/>
                </a:solidFill>
              </a:rPr>
              <a:t>2 in bore x 6 in stroke</a:t>
            </a:r>
          </a:p>
          <a:p>
            <a:pPr>
              <a:buFontTx/>
              <a:buChar char="-"/>
            </a:pPr>
            <a:r>
              <a:rPr lang="en-US" dirty="0">
                <a:solidFill>
                  <a:schemeClr val="bg2"/>
                </a:solidFill>
              </a:rPr>
              <a:t>Double acting</a:t>
            </a:r>
          </a:p>
          <a:p>
            <a:r>
              <a:rPr lang="en-US" dirty="0">
                <a:solidFill>
                  <a:schemeClr val="bg2"/>
                </a:solidFill>
              </a:rPr>
              <a:t>Piston area = </a:t>
            </a:r>
            <a:r>
              <a:rPr lang="el-GR" dirty="0">
                <a:solidFill>
                  <a:schemeClr val="bg2"/>
                </a:solidFill>
              </a:rPr>
              <a:t>π</a:t>
            </a:r>
            <a:r>
              <a:rPr lang="en-US" dirty="0">
                <a:solidFill>
                  <a:schemeClr val="bg2"/>
                </a:solidFill>
              </a:rPr>
              <a:t>(2/2 in)^2 = 3.1 in^2</a:t>
            </a:r>
          </a:p>
          <a:p>
            <a:r>
              <a:rPr lang="en-US" dirty="0">
                <a:solidFill>
                  <a:schemeClr val="bg2"/>
                </a:solidFill>
              </a:rPr>
              <a:t>Force output = piston area * pressure = 3.1 in^2 * 400 psi = 1,240 </a:t>
            </a:r>
            <a:r>
              <a:rPr lang="en-US" dirty="0" err="1">
                <a:solidFill>
                  <a:schemeClr val="bg2"/>
                </a:solidFill>
              </a:rPr>
              <a:t>lb</a:t>
            </a:r>
            <a:endParaRPr lang="en-US" dirty="0">
              <a:solidFill>
                <a:schemeClr val="bg2"/>
              </a:solidFill>
            </a:endParaRPr>
          </a:p>
        </p:txBody>
      </p:sp>
      <p:pic>
        <p:nvPicPr>
          <p:cNvPr id="1026" name="Picture 2" descr="Image result for gforce 2 x 6 2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75" y="2404142"/>
            <a:ext cx="4048125" cy="21240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3854" y="4629275"/>
            <a:ext cx="2052165" cy="261610"/>
          </a:xfrm>
          <a:prstGeom prst="rect">
            <a:avLst/>
          </a:prstGeom>
          <a:noFill/>
        </p:spPr>
        <p:txBody>
          <a:bodyPr wrap="none" rtlCol="0">
            <a:spAutoFit/>
          </a:bodyPr>
          <a:lstStyle/>
          <a:p>
            <a:r>
              <a:rPr lang="en-US" sz="1100" dirty="0"/>
              <a:t>Figure 5: G-Force Actuator [5]</a:t>
            </a:r>
          </a:p>
        </p:txBody>
      </p:sp>
      <p:sp>
        <p:nvSpPr>
          <p:cNvPr id="5" name="TextBox 4"/>
          <p:cNvSpPr txBox="1"/>
          <p:nvPr/>
        </p:nvSpPr>
        <p:spPr>
          <a:xfrm>
            <a:off x="230459" y="4760080"/>
            <a:ext cx="877163" cy="261610"/>
          </a:xfrm>
          <a:prstGeom prst="rect">
            <a:avLst/>
          </a:prstGeom>
          <a:noFill/>
        </p:spPr>
        <p:txBody>
          <a:bodyPr wrap="none" rtlCol="0">
            <a:spAutoFit/>
          </a:bodyPr>
          <a:lstStyle/>
          <a:p>
            <a:r>
              <a:rPr lang="en-US" sz="1100" dirty="0"/>
              <a:t>Cal </a:t>
            </a:r>
            <a:r>
              <a:rPr lang="en-US" sz="1100" dirty="0" err="1"/>
              <a:t>Skilsky</a:t>
            </a:r>
            <a:endParaRPr lang="en-US" sz="1100" dirty="0"/>
          </a:p>
        </p:txBody>
      </p:sp>
    </p:spTree>
    <p:extLst>
      <p:ext uri="{BB962C8B-B14F-4D97-AF65-F5344CB8AC3E}">
        <p14:creationId xmlns:p14="http://schemas.microsoft.com/office/powerpoint/2010/main" val="1344863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Description</a:t>
            </a:r>
          </a:p>
        </p:txBody>
      </p:sp>
      <p:sp>
        <p:nvSpPr>
          <p:cNvPr id="3" name="Text Placeholder 2"/>
          <p:cNvSpPr>
            <a:spLocks noGrp="1"/>
          </p:cNvSpPr>
          <p:nvPr>
            <p:ph type="body" idx="1"/>
          </p:nvPr>
        </p:nvSpPr>
        <p:spPr/>
        <p:txBody>
          <a:bodyPr/>
          <a:lstStyle/>
          <a:p>
            <a:pPr marL="114300" indent="0">
              <a:buNone/>
            </a:pPr>
            <a:r>
              <a:rPr lang="en-US" dirty="0">
                <a:solidFill>
                  <a:schemeClr val="bg2"/>
                </a:solidFill>
              </a:rPr>
              <a:t>Hoses and connectors: Auto Valve</a:t>
            </a:r>
          </a:p>
          <a:p>
            <a:pPr>
              <a:buFontTx/>
              <a:buChar char="-"/>
            </a:pPr>
            <a:r>
              <a:rPr lang="en-US" dirty="0">
                <a:solidFill>
                  <a:schemeClr val="bg2"/>
                </a:solidFill>
              </a:rPr>
              <a:t>4 hoses at different lengths </a:t>
            </a:r>
          </a:p>
          <a:p>
            <a:pPr>
              <a:buFontTx/>
              <a:buChar char="-"/>
            </a:pPr>
            <a:r>
              <a:rPr lang="en-US" dirty="0">
                <a:solidFill>
                  <a:schemeClr val="bg2"/>
                </a:solidFill>
              </a:rPr>
              <a:t>8 connectors: power unit to control valve to actuator</a:t>
            </a:r>
          </a:p>
          <a:p>
            <a:pPr marL="114300" indent="0">
              <a:buNone/>
            </a:pPr>
            <a:endParaRPr lang="en-US" dirty="0">
              <a:solidFill>
                <a:schemeClr val="bg2"/>
              </a:solidFill>
            </a:endParaRPr>
          </a:p>
          <a:p>
            <a:pPr marL="114300" indent="0">
              <a:buNone/>
            </a:pPr>
            <a:r>
              <a:rPr lang="en-US" dirty="0">
                <a:solidFill>
                  <a:schemeClr val="bg2"/>
                </a:solidFill>
              </a:rPr>
              <a:t>Hydraulic fluid: Super S</a:t>
            </a:r>
          </a:p>
          <a:p>
            <a:pPr>
              <a:buFontTx/>
              <a:buChar char="-"/>
            </a:pPr>
            <a:r>
              <a:rPr lang="en-US" dirty="0">
                <a:solidFill>
                  <a:schemeClr val="bg2"/>
                </a:solidFill>
              </a:rPr>
              <a:t>1 Gal</a:t>
            </a:r>
          </a:p>
          <a:p>
            <a:pPr>
              <a:buFontTx/>
              <a:buChar char="-"/>
            </a:pPr>
            <a:r>
              <a:rPr lang="en-US" dirty="0">
                <a:solidFill>
                  <a:schemeClr val="bg2"/>
                </a:solidFill>
              </a:rPr>
              <a:t>High bulk modulus</a:t>
            </a:r>
          </a:p>
          <a:p>
            <a:pPr>
              <a:buFontTx/>
              <a:buChar char="-"/>
            </a:pPr>
            <a:r>
              <a:rPr lang="en-US" dirty="0">
                <a:solidFill>
                  <a:schemeClr val="bg2"/>
                </a:solidFill>
              </a:rPr>
              <a:t>Moderate viscosity</a:t>
            </a:r>
          </a:p>
        </p:txBody>
      </p:sp>
      <p:sp>
        <p:nvSpPr>
          <p:cNvPr id="4" name="TextBox 3"/>
          <p:cNvSpPr txBox="1"/>
          <p:nvPr/>
        </p:nvSpPr>
        <p:spPr>
          <a:xfrm>
            <a:off x="260195" y="4780156"/>
            <a:ext cx="1143262" cy="261610"/>
          </a:xfrm>
          <a:prstGeom prst="rect">
            <a:avLst/>
          </a:prstGeom>
          <a:noFill/>
        </p:spPr>
        <p:txBody>
          <a:bodyPr wrap="none" rtlCol="0">
            <a:spAutoFit/>
          </a:bodyPr>
          <a:lstStyle/>
          <a:p>
            <a:r>
              <a:rPr lang="en-US" sz="1100" dirty="0" err="1"/>
              <a:t>Mosaed</a:t>
            </a:r>
            <a:r>
              <a:rPr lang="en-US" sz="1100" dirty="0"/>
              <a:t> </a:t>
            </a:r>
            <a:r>
              <a:rPr lang="en-US" sz="1100" dirty="0" err="1"/>
              <a:t>Aljebly</a:t>
            </a:r>
            <a:endParaRPr lang="en-US" sz="1100" dirty="0"/>
          </a:p>
        </p:txBody>
      </p:sp>
    </p:spTree>
    <p:extLst>
      <p:ext uri="{BB962C8B-B14F-4D97-AF65-F5344CB8AC3E}">
        <p14:creationId xmlns:p14="http://schemas.microsoft.com/office/powerpoint/2010/main" val="2885343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dirty="0"/>
              <a:t>Design Description </a:t>
            </a:r>
            <a:endParaRPr dirty="0"/>
          </a:p>
        </p:txBody>
      </p:sp>
      <p:sp>
        <p:nvSpPr>
          <p:cNvPr id="89" name="Shape 89"/>
          <p:cNvSpPr txBox="1">
            <a:spLocks noGrp="1"/>
          </p:cNvSpPr>
          <p:nvPr>
            <p:ph type="body" idx="1"/>
          </p:nvPr>
        </p:nvSpPr>
        <p:spPr>
          <a:xfrm>
            <a:off x="301450" y="1457875"/>
            <a:ext cx="4688700" cy="3465000"/>
          </a:xfrm>
          <a:prstGeom prst="rect">
            <a:avLst/>
          </a:prstGeom>
        </p:spPr>
        <p:txBody>
          <a:bodyPr spcFirstLastPara="1" wrap="square" lIns="91425" tIns="91425" rIns="91425" bIns="91425" anchor="t" anchorCtr="0">
            <a:noAutofit/>
          </a:bodyPr>
          <a:lstStyle/>
          <a:p>
            <a:pPr marL="0" lvl="0" indent="0" rtl="0">
              <a:lnSpc>
                <a:spcPct val="90000"/>
              </a:lnSpc>
              <a:spcBef>
                <a:spcPts val="800"/>
              </a:spcBef>
              <a:spcAft>
                <a:spcPts val="0"/>
              </a:spcAft>
              <a:buClr>
                <a:schemeClr val="dk1"/>
              </a:buClr>
              <a:buSzPts val="1100"/>
              <a:buFont typeface="Arial"/>
              <a:buNone/>
            </a:pPr>
            <a:endParaRPr dirty="0">
              <a:solidFill>
                <a:srgbClr val="000000"/>
              </a:solidFill>
              <a:latin typeface="Roboto"/>
              <a:ea typeface="Roboto"/>
              <a:cs typeface="Roboto"/>
              <a:sym typeface="Roboto"/>
            </a:endParaRPr>
          </a:p>
          <a:p>
            <a:pPr marL="114300" lvl="0" indent="0" rtl="0">
              <a:lnSpc>
                <a:spcPct val="150000"/>
              </a:lnSpc>
              <a:spcBef>
                <a:spcPts val="0"/>
              </a:spcBef>
              <a:spcAft>
                <a:spcPts val="0"/>
              </a:spcAft>
              <a:buClr>
                <a:srgbClr val="000000"/>
              </a:buClr>
              <a:buSzPts val="1800"/>
              <a:buNone/>
            </a:pPr>
            <a:r>
              <a:rPr lang="en" dirty="0">
                <a:solidFill>
                  <a:srgbClr val="000000"/>
                </a:solidFill>
                <a:latin typeface="Roboto"/>
                <a:ea typeface="Roboto"/>
                <a:cs typeface="Roboto"/>
                <a:sym typeface="Roboto"/>
              </a:rPr>
              <a:t>Table: US General</a:t>
            </a:r>
          </a:p>
          <a:p>
            <a:pPr lvl="0" rtl="0">
              <a:lnSpc>
                <a:spcPct val="150000"/>
              </a:lnSpc>
              <a:spcBef>
                <a:spcPts val="0"/>
              </a:spcBef>
              <a:spcAft>
                <a:spcPts val="0"/>
              </a:spcAft>
              <a:buClr>
                <a:srgbClr val="000000"/>
              </a:buClr>
              <a:buSzPts val="1800"/>
              <a:buFontTx/>
              <a:buChar char="-"/>
            </a:pPr>
            <a:r>
              <a:rPr lang="en" dirty="0">
                <a:solidFill>
                  <a:srgbClr val="000000"/>
                </a:solidFill>
              </a:rPr>
              <a:t>V</a:t>
            </a:r>
            <a:r>
              <a:rPr lang="en" dirty="0">
                <a:solidFill>
                  <a:srgbClr val="000000"/>
                </a:solidFill>
                <a:latin typeface="Roboto"/>
                <a:ea typeface="Roboto"/>
                <a:cs typeface="Roboto"/>
                <a:sym typeface="Roboto"/>
              </a:rPr>
              <a:t>ertic</a:t>
            </a:r>
            <a:r>
              <a:rPr lang="en" dirty="0">
                <a:solidFill>
                  <a:srgbClr val="000000"/>
                </a:solidFill>
              </a:rPr>
              <a:t>al pegboard</a:t>
            </a:r>
          </a:p>
          <a:p>
            <a:pPr lvl="0" rtl="0">
              <a:lnSpc>
                <a:spcPct val="150000"/>
              </a:lnSpc>
              <a:spcBef>
                <a:spcPts val="0"/>
              </a:spcBef>
              <a:spcAft>
                <a:spcPts val="0"/>
              </a:spcAft>
              <a:buClr>
                <a:srgbClr val="000000"/>
              </a:buClr>
              <a:buSzPts val="1800"/>
              <a:buFontTx/>
              <a:buChar char="-"/>
            </a:pPr>
            <a:r>
              <a:rPr lang="en" dirty="0">
                <a:solidFill>
                  <a:srgbClr val="000000"/>
                </a:solidFill>
                <a:latin typeface="Roboto"/>
                <a:ea typeface="Roboto"/>
                <a:cs typeface="Roboto"/>
                <a:sym typeface="Roboto"/>
              </a:rPr>
              <a:t>2 platforms</a:t>
            </a:r>
          </a:p>
          <a:p>
            <a:pPr lvl="0" rtl="0">
              <a:lnSpc>
                <a:spcPct val="150000"/>
              </a:lnSpc>
              <a:spcBef>
                <a:spcPts val="0"/>
              </a:spcBef>
              <a:spcAft>
                <a:spcPts val="0"/>
              </a:spcAft>
              <a:buClr>
                <a:srgbClr val="000000"/>
              </a:buClr>
              <a:buSzPts val="1800"/>
              <a:buFontTx/>
              <a:buChar char="-"/>
            </a:pPr>
            <a:r>
              <a:rPr lang="en" dirty="0">
                <a:solidFill>
                  <a:srgbClr val="000000"/>
                </a:solidFill>
              </a:rPr>
              <a:t>Power unit on lower platform</a:t>
            </a:r>
          </a:p>
          <a:p>
            <a:pPr lvl="0" rtl="0">
              <a:lnSpc>
                <a:spcPct val="150000"/>
              </a:lnSpc>
              <a:spcBef>
                <a:spcPts val="0"/>
              </a:spcBef>
              <a:spcAft>
                <a:spcPts val="0"/>
              </a:spcAft>
              <a:buClr>
                <a:srgbClr val="000000"/>
              </a:buClr>
              <a:buSzPts val="1800"/>
              <a:buFontTx/>
              <a:buChar char="-"/>
            </a:pPr>
            <a:r>
              <a:rPr lang="en" dirty="0">
                <a:solidFill>
                  <a:srgbClr val="000000"/>
                </a:solidFill>
              </a:rPr>
              <a:t>Actuator and control valve on upper platform</a:t>
            </a:r>
          </a:p>
          <a:p>
            <a:pPr lvl="0" rtl="0">
              <a:lnSpc>
                <a:spcPct val="90000"/>
              </a:lnSpc>
              <a:spcBef>
                <a:spcPts val="0"/>
              </a:spcBef>
              <a:spcAft>
                <a:spcPts val="0"/>
              </a:spcAft>
              <a:buClr>
                <a:srgbClr val="000000"/>
              </a:buClr>
              <a:buSzPts val="1800"/>
              <a:buFontTx/>
              <a:buChar char="-"/>
            </a:pPr>
            <a:endParaRPr sz="1200" dirty="0">
              <a:solidFill>
                <a:srgbClr val="000000"/>
              </a:solidFill>
              <a:latin typeface="Roboto"/>
              <a:ea typeface="Roboto"/>
              <a:cs typeface="Roboto"/>
              <a:sym typeface="Roboto"/>
            </a:endParaRPr>
          </a:p>
          <a:p>
            <a:pPr marL="0" lvl="0" indent="0" rtl="0">
              <a:lnSpc>
                <a:spcPct val="115000"/>
              </a:lnSpc>
              <a:spcBef>
                <a:spcPts val="0"/>
              </a:spcBef>
              <a:spcAft>
                <a:spcPts val="0"/>
              </a:spcAft>
              <a:buClr>
                <a:schemeClr val="dk1"/>
              </a:buClr>
              <a:buSzPts val="1100"/>
              <a:buFont typeface="Arial"/>
              <a:buNone/>
            </a:pPr>
            <a:endParaRPr sz="1200" dirty="0">
              <a:solidFill>
                <a:srgbClr val="000000"/>
              </a:solidFill>
              <a:latin typeface="Roboto"/>
              <a:ea typeface="Roboto"/>
              <a:cs typeface="Roboto"/>
              <a:sym typeface="Roboto"/>
            </a:endParaRPr>
          </a:p>
          <a:p>
            <a:pPr marL="0" lvl="0" indent="0" rtl="0">
              <a:lnSpc>
                <a:spcPct val="115000"/>
              </a:lnSpc>
              <a:spcBef>
                <a:spcPts val="0"/>
              </a:spcBef>
              <a:spcAft>
                <a:spcPts val="0"/>
              </a:spcAft>
              <a:buNone/>
            </a:pP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479239" y="780711"/>
            <a:ext cx="4592197" cy="3444149"/>
          </a:xfrm>
          <a:prstGeom prst="rect">
            <a:avLst/>
          </a:prstGeom>
        </p:spPr>
      </p:pic>
      <p:sp>
        <p:nvSpPr>
          <p:cNvPr id="3" name="TextBox 2"/>
          <p:cNvSpPr txBox="1"/>
          <p:nvPr/>
        </p:nvSpPr>
        <p:spPr>
          <a:xfrm>
            <a:off x="5747651" y="4798884"/>
            <a:ext cx="2055371" cy="261610"/>
          </a:xfrm>
          <a:prstGeom prst="rect">
            <a:avLst/>
          </a:prstGeom>
          <a:noFill/>
        </p:spPr>
        <p:txBody>
          <a:bodyPr wrap="none" rtlCol="0">
            <a:spAutoFit/>
          </a:bodyPr>
          <a:lstStyle/>
          <a:p>
            <a:r>
              <a:rPr lang="en-US" sz="1100" dirty="0"/>
              <a:t>Figure 6: US General table [6]</a:t>
            </a:r>
          </a:p>
        </p:txBody>
      </p:sp>
      <p:sp>
        <p:nvSpPr>
          <p:cNvPr id="4" name="TextBox 3"/>
          <p:cNvSpPr txBox="1"/>
          <p:nvPr/>
        </p:nvSpPr>
        <p:spPr>
          <a:xfrm>
            <a:off x="223024" y="4798884"/>
            <a:ext cx="1143262" cy="261610"/>
          </a:xfrm>
          <a:prstGeom prst="rect">
            <a:avLst/>
          </a:prstGeom>
          <a:noFill/>
        </p:spPr>
        <p:txBody>
          <a:bodyPr wrap="none" rtlCol="0">
            <a:spAutoFit/>
          </a:bodyPr>
          <a:lstStyle/>
          <a:p>
            <a:r>
              <a:rPr lang="en-US" sz="1100" dirty="0" err="1"/>
              <a:t>Mosaed</a:t>
            </a:r>
            <a:r>
              <a:rPr lang="en-US" sz="1100" dirty="0"/>
              <a:t> </a:t>
            </a:r>
            <a:r>
              <a:rPr lang="en-US" sz="1100" dirty="0" err="1"/>
              <a:t>Aljebly</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Design Description</a:t>
            </a:r>
            <a:endParaRPr/>
          </a:p>
        </p:txBody>
      </p:sp>
      <p:sp>
        <p:nvSpPr>
          <p:cNvPr id="105" name="Shape 105"/>
          <p:cNvSpPr txBox="1"/>
          <p:nvPr/>
        </p:nvSpPr>
        <p:spPr>
          <a:xfrm>
            <a:off x="179150" y="1668475"/>
            <a:ext cx="5755200" cy="491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t>Hydraulic Circuit for Double Acting Actuator:</a:t>
            </a:r>
            <a:endParaRPr sz="1800"/>
          </a:p>
        </p:txBody>
      </p:sp>
      <p:pic>
        <p:nvPicPr>
          <p:cNvPr id="108" name="Shape 108"/>
          <p:cNvPicPr preferRelativeResize="0"/>
          <p:nvPr/>
        </p:nvPicPr>
        <p:blipFill>
          <a:blip r:embed="rId3">
            <a:alphaModFix/>
          </a:blip>
          <a:stretch>
            <a:fillRect/>
          </a:stretch>
        </p:blipFill>
        <p:spPr>
          <a:xfrm>
            <a:off x="3127484" y="2145725"/>
            <a:ext cx="2910931" cy="2692975"/>
          </a:xfrm>
          <a:prstGeom prst="rect">
            <a:avLst/>
          </a:prstGeom>
          <a:noFill/>
          <a:ln>
            <a:noFill/>
          </a:ln>
        </p:spPr>
      </p:pic>
      <p:cxnSp>
        <p:nvCxnSpPr>
          <p:cNvPr id="5" name="Straight Arrow Connector 4"/>
          <p:cNvCxnSpPr>
            <a:stCxn id="21" idx="1"/>
          </p:cNvCxnSpPr>
          <p:nvPr/>
        </p:nvCxnSpPr>
        <p:spPr>
          <a:xfrm flipH="1">
            <a:off x="4840133" y="2068064"/>
            <a:ext cx="1670670" cy="285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24" idx="3"/>
          </p:cNvCxnSpPr>
          <p:nvPr/>
        </p:nvCxnSpPr>
        <p:spPr>
          <a:xfrm>
            <a:off x="2655096" y="2691949"/>
            <a:ext cx="1511268" cy="642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25" idx="3"/>
          </p:cNvCxnSpPr>
          <p:nvPr/>
        </p:nvCxnSpPr>
        <p:spPr>
          <a:xfrm>
            <a:off x="2404410" y="3504337"/>
            <a:ext cx="1191313" cy="261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3" idx="1"/>
          </p:cNvCxnSpPr>
          <p:nvPr/>
        </p:nvCxnSpPr>
        <p:spPr>
          <a:xfrm flipH="1">
            <a:off x="5197642" y="4244626"/>
            <a:ext cx="1313161" cy="2815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26" idx="3"/>
          </p:cNvCxnSpPr>
          <p:nvPr/>
        </p:nvCxnSpPr>
        <p:spPr>
          <a:xfrm>
            <a:off x="2859129" y="4552403"/>
            <a:ext cx="736594" cy="333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22" idx="1"/>
          </p:cNvCxnSpPr>
          <p:nvPr/>
        </p:nvCxnSpPr>
        <p:spPr>
          <a:xfrm flipH="1">
            <a:off x="5452024" y="3392103"/>
            <a:ext cx="962863" cy="517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510803" y="1914175"/>
            <a:ext cx="851515" cy="307777"/>
          </a:xfrm>
          <a:prstGeom prst="rect">
            <a:avLst/>
          </a:prstGeom>
          <a:noFill/>
        </p:spPr>
        <p:txBody>
          <a:bodyPr wrap="none" rtlCol="0">
            <a:spAutoFit/>
          </a:bodyPr>
          <a:lstStyle/>
          <a:p>
            <a:r>
              <a:rPr lang="en-US" dirty="0"/>
              <a:t>Actuator</a:t>
            </a:r>
          </a:p>
        </p:txBody>
      </p:sp>
      <p:sp>
        <p:nvSpPr>
          <p:cNvPr id="22" name="TextBox 21"/>
          <p:cNvSpPr txBox="1"/>
          <p:nvPr/>
        </p:nvSpPr>
        <p:spPr>
          <a:xfrm>
            <a:off x="6414887" y="3238214"/>
            <a:ext cx="1806905" cy="307777"/>
          </a:xfrm>
          <a:prstGeom prst="rect">
            <a:avLst/>
          </a:prstGeom>
          <a:noFill/>
        </p:spPr>
        <p:txBody>
          <a:bodyPr wrap="none" rtlCol="0">
            <a:spAutoFit/>
          </a:bodyPr>
          <a:lstStyle/>
          <a:p>
            <a:r>
              <a:rPr lang="en-US" dirty="0"/>
              <a:t>Pressure relief valve</a:t>
            </a:r>
          </a:p>
        </p:txBody>
      </p:sp>
      <p:sp>
        <p:nvSpPr>
          <p:cNvPr id="23" name="TextBox 22"/>
          <p:cNvSpPr txBox="1"/>
          <p:nvPr/>
        </p:nvSpPr>
        <p:spPr>
          <a:xfrm>
            <a:off x="6510803" y="4090737"/>
            <a:ext cx="652743" cy="307777"/>
          </a:xfrm>
          <a:prstGeom prst="rect">
            <a:avLst/>
          </a:prstGeom>
          <a:noFill/>
        </p:spPr>
        <p:txBody>
          <a:bodyPr wrap="none" rtlCol="0">
            <a:spAutoFit/>
          </a:bodyPr>
          <a:lstStyle/>
          <a:p>
            <a:r>
              <a:rPr lang="en-US" dirty="0"/>
              <a:t>Pump</a:t>
            </a:r>
          </a:p>
        </p:txBody>
      </p:sp>
      <p:sp>
        <p:nvSpPr>
          <p:cNvPr id="24" name="TextBox 23"/>
          <p:cNvSpPr txBox="1"/>
          <p:nvPr/>
        </p:nvSpPr>
        <p:spPr>
          <a:xfrm>
            <a:off x="1425272" y="2538060"/>
            <a:ext cx="1229824" cy="307777"/>
          </a:xfrm>
          <a:prstGeom prst="rect">
            <a:avLst/>
          </a:prstGeom>
          <a:noFill/>
        </p:spPr>
        <p:txBody>
          <a:bodyPr wrap="none" rtlCol="0">
            <a:spAutoFit/>
          </a:bodyPr>
          <a:lstStyle/>
          <a:p>
            <a:r>
              <a:rPr lang="en-US" dirty="0"/>
              <a:t>Control valve</a:t>
            </a:r>
          </a:p>
        </p:txBody>
      </p:sp>
      <p:sp>
        <p:nvSpPr>
          <p:cNvPr id="25" name="TextBox 24"/>
          <p:cNvSpPr txBox="1"/>
          <p:nvPr/>
        </p:nvSpPr>
        <p:spPr>
          <a:xfrm>
            <a:off x="1822199" y="3350448"/>
            <a:ext cx="582211" cy="307777"/>
          </a:xfrm>
          <a:prstGeom prst="rect">
            <a:avLst/>
          </a:prstGeom>
          <a:noFill/>
        </p:spPr>
        <p:txBody>
          <a:bodyPr wrap="none" rtlCol="0">
            <a:spAutoFit/>
          </a:bodyPr>
          <a:lstStyle/>
          <a:p>
            <a:r>
              <a:rPr lang="en-US" dirty="0"/>
              <a:t>Filter</a:t>
            </a:r>
          </a:p>
        </p:txBody>
      </p:sp>
      <p:sp>
        <p:nvSpPr>
          <p:cNvPr id="26" name="TextBox 25"/>
          <p:cNvSpPr txBox="1"/>
          <p:nvPr/>
        </p:nvSpPr>
        <p:spPr>
          <a:xfrm>
            <a:off x="1908228" y="4398514"/>
            <a:ext cx="950901" cy="307777"/>
          </a:xfrm>
          <a:prstGeom prst="rect">
            <a:avLst/>
          </a:prstGeom>
          <a:noFill/>
        </p:spPr>
        <p:txBody>
          <a:bodyPr wrap="none" rtlCol="0">
            <a:spAutoFit/>
          </a:bodyPr>
          <a:lstStyle/>
          <a:p>
            <a:r>
              <a:rPr lang="en-US" dirty="0"/>
              <a:t>Reservoir</a:t>
            </a:r>
          </a:p>
        </p:txBody>
      </p:sp>
      <p:sp>
        <p:nvSpPr>
          <p:cNvPr id="98" name="TextBox 97"/>
          <p:cNvSpPr txBox="1"/>
          <p:nvPr/>
        </p:nvSpPr>
        <p:spPr>
          <a:xfrm>
            <a:off x="3392559" y="4839488"/>
            <a:ext cx="2380780" cy="261610"/>
          </a:xfrm>
          <a:prstGeom prst="rect">
            <a:avLst/>
          </a:prstGeom>
          <a:noFill/>
        </p:spPr>
        <p:txBody>
          <a:bodyPr wrap="none" rtlCol="0">
            <a:spAutoFit/>
          </a:bodyPr>
          <a:lstStyle/>
          <a:p>
            <a:r>
              <a:rPr lang="en-US" sz="1100" dirty="0"/>
              <a:t>Figure 7: Hydraulic Circuit Diagram</a:t>
            </a:r>
          </a:p>
        </p:txBody>
      </p:sp>
      <p:sp>
        <p:nvSpPr>
          <p:cNvPr id="2" name="TextBox 1"/>
          <p:cNvSpPr txBox="1"/>
          <p:nvPr/>
        </p:nvSpPr>
        <p:spPr>
          <a:xfrm>
            <a:off x="312234" y="4838700"/>
            <a:ext cx="1088760" cy="261610"/>
          </a:xfrm>
          <a:prstGeom prst="rect">
            <a:avLst/>
          </a:prstGeom>
          <a:noFill/>
        </p:spPr>
        <p:txBody>
          <a:bodyPr wrap="none" rtlCol="0">
            <a:spAutoFit/>
          </a:bodyPr>
          <a:lstStyle/>
          <a:p>
            <a:r>
              <a:rPr lang="en-US" sz="1100" dirty="0"/>
              <a:t>Sultan </a:t>
            </a:r>
            <a:r>
              <a:rPr lang="en-US" sz="1100" dirty="0" err="1"/>
              <a:t>Alenezi</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Description</a:t>
            </a:r>
          </a:p>
        </p:txBody>
      </p:sp>
      <p:sp>
        <p:nvSpPr>
          <p:cNvPr id="3" name="Text Placeholder 2"/>
          <p:cNvSpPr>
            <a:spLocks noGrp="1"/>
          </p:cNvSpPr>
          <p:nvPr>
            <p:ph type="body" idx="1"/>
          </p:nvPr>
        </p:nvSpPr>
        <p:spPr>
          <a:xfrm>
            <a:off x="471900" y="1919075"/>
            <a:ext cx="8222100" cy="2710200"/>
          </a:xfrm>
        </p:spPr>
        <p:txBody>
          <a:bodyPr/>
          <a:lstStyle/>
          <a:p>
            <a:pPr marL="114300" indent="0">
              <a:buNone/>
            </a:pPr>
            <a:r>
              <a:rPr lang="en-US" dirty="0">
                <a:solidFill>
                  <a:schemeClr val="bg2"/>
                </a:solidFill>
              </a:rPr>
              <a:t>To add force measurements to the system, a spring and Arduino are used:</a:t>
            </a:r>
          </a:p>
          <a:p>
            <a:r>
              <a:rPr lang="en-US" dirty="0">
                <a:solidFill>
                  <a:schemeClr val="bg2"/>
                </a:solidFill>
              </a:rPr>
              <a:t>Spring has known spring rate</a:t>
            </a:r>
          </a:p>
          <a:p>
            <a:r>
              <a:rPr lang="en-US" dirty="0">
                <a:solidFill>
                  <a:schemeClr val="bg2"/>
                </a:solidFill>
              </a:rPr>
              <a:t>Arduino measures the compression distance of the spring</a:t>
            </a:r>
          </a:p>
          <a:p>
            <a:r>
              <a:rPr lang="en-US" dirty="0">
                <a:solidFill>
                  <a:schemeClr val="bg2"/>
                </a:solidFill>
              </a:rPr>
              <a:t>Together, by multiplying these values, the force output can be calculated</a:t>
            </a:r>
          </a:p>
        </p:txBody>
      </p:sp>
      <p:pic>
        <p:nvPicPr>
          <p:cNvPr id="4098" name="Picture 2" descr="Image result for car sp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9465" y="3269573"/>
            <a:ext cx="1411967" cy="161137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arduino mega 25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064" y="3634961"/>
            <a:ext cx="2041368" cy="9880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86835" y="4622983"/>
            <a:ext cx="1851789" cy="261610"/>
          </a:xfrm>
          <a:prstGeom prst="rect">
            <a:avLst/>
          </a:prstGeom>
          <a:noFill/>
        </p:spPr>
        <p:txBody>
          <a:bodyPr wrap="none" rtlCol="0">
            <a:spAutoFit/>
          </a:bodyPr>
          <a:lstStyle/>
          <a:p>
            <a:r>
              <a:rPr lang="en-US" sz="1100" dirty="0"/>
              <a:t>Figure 8: Arduino Mega [7]</a:t>
            </a:r>
          </a:p>
        </p:txBody>
      </p:sp>
      <p:sp>
        <p:nvSpPr>
          <p:cNvPr id="6" name="TextBox 5"/>
          <p:cNvSpPr txBox="1"/>
          <p:nvPr/>
        </p:nvSpPr>
        <p:spPr>
          <a:xfrm>
            <a:off x="5341375" y="4880947"/>
            <a:ext cx="1382110" cy="261610"/>
          </a:xfrm>
          <a:prstGeom prst="rect">
            <a:avLst/>
          </a:prstGeom>
          <a:noFill/>
        </p:spPr>
        <p:txBody>
          <a:bodyPr wrap="none" rtlCol="0">
            <a:spAutoFit/>
          </a:bodyPr>
          <a:lstStyle/>
          <a:p>
            <a:r>
              <a:rPr lang="en-US" sz="1100" dirty="0"/>
              <a:t>Figure 9: Spring [8]</a:t>
            </a:r>
          </a:p>
        </p:txBody>
      </p:sp>
      <p:sp>
        <p:nvSpPr>
          <p:cNvPr id="4" name="TextBox 3"/>
          <p:cNvSpPr txBox="1"/>
          <p:nvPr/>
        </p:nvSpPr>
        <p:spPr>
          <a:xfrm>
            <a:off x="408878" y="4787590"/>
            <a:ext cx="877163" cy="261610"/>
          </a:xfrm>
          <a:prstGeom prst="rect">
            <a:avLst/>
          </a:prstGeom>
          <a:noFill/>
        </p:spPr>
        <p:txBody>
          <a:bodyPr wrap="none" rtlCol="0">
            <a:spAutoFit/>
          </a:bodyPr>
          <a:lstStyle/>
          <a:p>
            <a:r>
              <a:rPr lang="en-US" sz="1100" dirty="0"/>
              <a:t>Cal </a:t>
            </a:r>
            <a:r>
              <a:rPr lang="en-US" sz="1100" dirty="0" err="1"/>
              <a:t>Skilsky</a:t>
            </a:r>
            <a:endParaRPr lang="en-US" sz="1100" dirty="0"/>
          </a:p>
        </p:txBody>
      </p:sp>
    </p:spTree>
    <p:extLst>
      <p:ext uri="{BB962C8B-B14F-4D97-AF65-F5344CB8AC3E}">
        <p14:creationId xmlns:p14="http://schemas.microsoft.com/office/powerpoint/2010/main" val="855661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Description</a:t>
            </a:r>
          </a:p>
        </p:txBody>
      </p:sp>
      <p:sp>
        <p:nvSpPr>
          <p:cNvPr id="3" name="Text Placeholder 2"/>
          <p:cNvSpPr>
            <a:spLocks noGrp="1"/>
          </p:cNvSpPr>
          <p:nvPr>
            <p:ph type="body" idx="1"/>
          </p:nvPr>
        </p:nvSpPr>
        <p:spPr/>
        <p:txBody>
          <a:bodyPr/>
          <a:lstStyle/>
          <a:p>
            <a:pPr marL="114300" indent="0">
              <a:buNone/>
            </a:pPr>
            <a:r>
              <a:rPr lang="en-US" dirty="0">
                <a:solidFill>
                  <a:schemeClr val="bg2"/>
                </a:solidFill>
              </a:rPr>
              <a:t>Mounting brackets:</a:t>
            </a:r>
          </a:p>
          <a:p>
            <a:r>
              <a:rPr lang="en-US" dirty="0">
                <a:solidFill>
                  <a:schemeClr val="bg2"/>
                </a:solidFill>
              </a:rPr>
              <a:t>AISI 1020 steel</a:t>
            </a:r>
          </a:p>
          <a:p>
            <a:r>
              <a:rPr lang="en-US" dirty="0">
                <a:solidFill>
                  <a:schemeClr val="bg2"/>
                </a:solidFill>
              </a:rPr>
              <a:t>CNC machined</a:t>
            </a:r>
          </a:p>
        </p:txBody>
      </p:sp>
      <p:grpSp>
        <p:nvGrpSpPr>
          <p:cNvPr id="10" name="Group 9"/>
          <p:cNvGrpSpPr/>
          <p:nvPr/>
        </p:nvGrpSpPr>
        <p:grpSpPr>
          <a:xfrm>
            <a:off x="1560666" y="1159814"/>
            <a:ext cx="6042805" cy="3556564"/>
            <a:chOff x="1526721" y="1393571"/>
            <a:chExt cx="6207380" cy="3678273"/>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4087" y="2973875"/>
              <a:ext cx="4281155" cy="209796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6721" y="3585328"/>
              <a:ext cx="981900" cy="104394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7271" y="2854077"/>
              <a:ext cx="1366996" cy="116878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7975" y="2503804"/>
              <a:ext cx="856919" cy="93934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0360" y="1393571"/>
              <a:ext cx="2623741" cy="1772551"/>
            </a:xfrm>
            <a:prstGeom prst="rect">
              <a:avLst/>
            </a:prstGeom>
          </p:spPr>
        </p:pic>
      </p:grpSp>
      <p:sp>
        <p:nvSpPr>
          <p:cNvPr id="11" name="TextBox 10"/>
          <p:cNvSpPr txBox="1"/>
          <p:nvPr/>
        </p:nvSpPr>
        <p:spPr>
          <a:xfrm>
            <a:off x="3162529" y="4716378"/>
            <a:ext cx="2840842" cy="261610"/>
          </a:xfrm>
          <a:prstGeom prst="rect">
            <a:avLst/>
          </a:prstGeom>
          <a:noFill/>
        </p:spPr>
        <p:txBody>
          <a:bodyPr wrap="none" rtlCol="0">
            <a:spAutoFit/>
          </a:bodyPr>
          <a:lstStyle/>
          <a:p>
            <a:r>
              <a:rPr lang="en-US" sz="1100" dirty="0"/>
              <a:t>Figure 10: Mounting brackets CAD models</a:t>
            </a:r>
          </a:p>
        </p:txBody>
      </p:sp>
      <p:sp>
        <p:nvSpPr>
          <p:cNvPr id="9" name="TextBox 8"/>
          <p:cNvSpPr txBox="1"/>
          <p:nvPr/>
        </p:nvSpPr>
        <p:spPr>
          <a:xfrm>
            <a:off x="282498" y="4787590"/>
            <a:ext cx="877163" cy="261610"/>
          </a:xfrm>
          <a:prstGeom prst="rect">
            <a:avLst/>
          </a:prstGeom>
          <a:noFill/>
        </p:spPr>
        <p:txBody>
          <a:bodyPr wrap="none" rtlCol="0">
            <a:spAutoFit/>
          </a:bodyPr>
          <a:lstStyle/>
          <a:p>
            <a:r>
              <a:rPr lang="en-US" sz="1100" dirty="0"/>
              <a:t>Cal </a:t>
            </a:r>
            <a:r>
              <a:rPr lang="en-US" sz="1100" dirty="0" err="1"/>
              <a:t>Skilsky</a:t>
            </a:r>
            <a:endParaRPr lang="en-US" sz="1100" dirty="0"/>
          </a:p>
        </p:txBody>
      </p:sp>
    </p:spTree>
    <p:extLst>
      <p:ext uri="{BB962C8B-B14F-4D97-AF65-F5344CB8AC3E}">
        <p14:creationId xmlns:p14="http://schemas.microsoft.com/office/powerpoint/2010/main" val="4275848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dirty="0"/>
              <a:t>Design Description</a:t>
            </a:r>
            <a:endParaRPr dirty="0"/>
          </a:p>
        </p:txBody>
      </p:sp>
      <p:sp>
        <p:nvSpPr>
          <p:cNvPr id="138" name="Shape 138"/>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solidFill>
                  <a:srgbClr val="000000"/>
                </a:solidFill>
              </a:rPr>
              <a:t>Experiments written in lab manual:</a:t>
            </a:r>
            <a:endParaRPr dirty="0">
              <a:solidFill>
                <a:srgbClr val="000000"/>
              </a:solidFill>
            </a:endParaRPr>
          </a:p>
          <a:p>
            <a:pPr marL="457200" lvl="0" indent="-342900" rtl="0">
              <a:spcBef>
                <a:spcPts val="0"/>
              </a:spcBef>
              <a:spcAft>
                <a:spcPts val="0"/>
              </a:spcAft>
              <a:buClr>
                <a:srgbClr val="000000"/>
              </a:buClr>
              <a:buSzPts val="1800"/>
              <a:buAutoNum type="arabicPeriod"/>
            </a:pPr>
            <a:r>
              <a:rPr lang="en" dirty="0">
                <a:solidFill>
                  <a:srgbClr val="000000"/>
                </a:solidFill>
              </a:rPr>
              <a:t>Relate pressure, piston area, and force at several points in the system</a:t>
            </a:r>
          </a:p>
          <a:p>
            <a:pPr marL="457200" lvl="0" indent="-342900" rtl="0">
              <a:spcBef>
                <a:spcPts val="0"/>
              </a:spcBef>
              <a:spcAft>
                <a:spcPts val="0"/>
              </a:spcAft>
              <a:buClr>
                <a:srgbClr val="000000"/>
              </a:buClr>
              <a:buSzPts val="1800"/>
              <a:buAutoNum type="arabicPeriod"/>
            </a:pPr>
            <a:r>
              <a:rPr lang="en" dirty="0">
                <a:solidFill>
                  <a:srgbClr val="000000"/>
                </a:solidFill>
              </a:rPr>
              <a:t>Determine the retracting force of the rod, knowing the piston diameter and rod diameter</a:t>
            </a:r>
            <a:endParaRPr dirty="0">
              <a:solidFill>
                <a:srgbClr val="000000"/>
              </a:solidFill>
            </a:endParaRPr>
          </a:p>
        </p:txBody>
      </p:sp>
      <p:sp>
        <p:nvSpPr>
          <p:cNvPr id="2" name="TextBox 1"/>
          <p:cNvSpPr txBox="1"/>
          <p:nvPr/>
        </p:nvSpPr>
        <p:spPr>
          <a:xfrm>
            <a:off x="185854" y="4780315"/>
            <a:ext cx="1104790" cy="261610"/>
          </a:xfrm>
          <a:prstGeom prst="rect">
            <a:avLst/>
          </a:prstGeom>
          <a:noFill/>
        </p:spPr>
        <p:txBody>
          <a:bodyPr wrap="none" rtlCol="0">
            <a:spAutoFit/>
          </a:bodyPr>
          <a:lstStyle/>
          <a:p>
            <a:r>
              <a:rPr lang="en-US" sz="1100" dirty="0" err="1"/>
              <a:t>Fawaz</a:t>
            </a:r>
            <a:r>
              <a:rPr lang="en-US" sz="1100" dirty="0"/>
              <a:t> </a:t>
            </a:r>
            <a:r>
              <a:rPr lang="en-US" sz="1100" dirty="0" err="1"/>
              <a:t>Alenezi</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a:t>
            </a:r>
          </a:p>
        </p:txBody>
      </p:sp>
      <p:sp>
        <p:nvSpPr>
          <p:cNvPr id="3" name="Text Placeholder 2"/>
          <p:cNvSpPr>
            <a:spLocks noGrp="1"/>
          </p:cNvSpPr>
          <p:nvPr>
            <p:ph type="body" idx="1"/>
          </p:nvPr>
        </p:nvSpPr>
        <p:spPr/>
        <p:txBody>
          <a:bodyPr/>
          <a:lstStyle/>
          <a:p>
            <a:r>
              <a:rPr lang="en-US" dirty="0">
                <a:solidFill>
                  <a:schemeClr val="bg2"/>
                </a:solidFill>
              </a:rPr>
              <a:t>System is assembled with proper hoses, connectors, and pressure gauges</a:t>
            </a:r>
          </a:p>
          <a:p>
            <a:r>
              <a:rPr lang="en-US" dirty="0">
                <a:solidFill>
                  <a:schemeClr val="bg2"/>
                </a:solidFill>
              </a:rPr>
              <a:t>Pump runs reversed</a:t>
            </a:r>
          </a:p>
          <a:p>
            <a:pPr lvl="1"/>
            <a:r>
              <a:rPr lang="en-US" dirty="0">
                <a:solidFill>
                  <a:schemeClr val="bg2"/>
                </a:solidFill>
              </a:rPr>
              <a:t>Tried wiring both ways, but still runs reversed</a:t>
            </a:r>
          </a:p>
          <a:p>
            <a:pPr lvl="1"/>
            <a:r>
              <a:rPr lang="en-US" dirty="0">
                <a:solidFill>
                  <a:schemeClr val="bg2"/>
                </a:solidFill>
              </a:rPr>
              <a:t>Possibly a manufacturing defect </a:t>
            </a:r>
          </a:p>
          <a:p>
            <a:r>
              <a:rPr lang="en-US" dirty="0">
                <a:solidFill>
                  <a:schemeClr val="bg2"/>
                </a:solidFill>
              </a:rPr>
              <a:t>Mounts are not yet machined due to time and budget constraints</a:t>
            </a:r>
          </a:p>
          <a:p>
            <a:pPr lvl="1"/>
            <a:r>
              <a:rPr lang="en-US" dirty="0">
                <a:solidFill>
                  <a:schemeClr val="bg2"/>
                </a:solidFill>
              </a:rPr>
              <a:t>Spring and Arduino are currently unable to calculate force</a:t>
            </a:r>
          </a:p>
        </p:txBody>
      </p:sp>
      <p:sp>
        <p:nvSpPr>
          <p:cNvPr id="4" name="TextBox 3"/>
          <p:cNvSpPr txBox="1"/>
          <p:nvPr/>
        </p:nvSpPr>
        <p:spPr>
          <a:xfrm>
            <a:off x="327102" y="4757854"/>
            <a:ext cx="877163" cy="261610"/>
          </a:xfrm>
          <a:prstGeom prst="rect">
            <a:avLst/>
          </a:prstGeom>
          <a:noFill/>
        </p:spPr>
        <p:txBody>
          <a:bodyPr wrap="none" rtlCol="0">
            <a:spAutoFit/>
          </a:bodyPr>
          <a:lstStyle/>
          <a:p>
            <a:r>
              <a:rPr lang="en-US" sz="1100" dirty="0"/>
              <a:t>Cal </a:t>
            </a:r>
            <a:r>
              <a:rPr lang="en-US" sz="1100" dirty="0" err="1"/>
              <a:t>Skilsky</a:t>
            </a:r>
            <a:endParaRPr lang="en-US" sz="1100" dirty="0"/>
          </a:p>
        </p:txBody>
      </p:sp>
    </p:spTree>
    <p:extLst>
      <p:ext uri="{BB962C8B-B14F-4D97-AF65-F5344CB8AC3E}">
        <p14:creationId xmlns:p14="http://schemas.microsoft.com/office/powerpoint/2010/main" val="604241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learned</a:t>
            </a:r>
          </a:p>
        </p:txBody>
      </p:sp>
      <p:sp>
        <p:nvSpPr>
          <p:cNvPr id="3" name="Text Placeholder 2"/>
          <p:cNvSpPr>
            <a:spLocks noGrp="1"/>
          </p:cNvSpPr>
          <p:nvPr>
            <p:ph type="body" idx="1"/>
          </p:nvPr>
        </p:nvSpPr>
        <p:spPr/>
        <p:txBody>
          <a:bodyPr/>
          <a:lstStyle/>
          <a:p>
            <a:r>
              <a:rPr lang="en-US" dirty="0">
                <a:solidFill>
                  <a:schemeClr val="bg2"/>
                </a:solidFill>
              </a:rPr>
              <a:t>How an Arduino system works</a:t>
            </a:r>
          </a:p>
          <a:p>
            <a:r>
              <a:rPr lang="en-US" dirty="0">
                <a:solidFill>
                  <a:schemeClr val="bg2"/>
                </a:solidFill>
              </a:rPr>
              <a:t>How to bleed a hydraulic system</a:t>
            </a:r>
          </a:p>
          <a:p>
            <a:r>
              <a:rPr lang="en-US" dirty="0">
                <a:solidFill>
                  <a:schemeClr val="bg2"/>
                </a:solidFill>
              </a:rPr>
              <a:t>How to create hydraulic circuit diagrams</a:t>
            </a:r>
          </a:p>
        </p:txBody>
      </p:sp>
      <p:sp>
        <p:nvSpPr>
          <p:cNvPr id="4" name="TextBox 3"/>
          <p:cNvSpPr txBox="1"/>
          <p:nvPr/>
        </p:nvSpPr>
        <p:spPr>
          <a:xfrm>
            <a:off x="252761" y="4780315"/>
            <a:ext cx="1104790" cy="261610"/>
          </a:xfrm>
          <a:prstGeom prst="rect">
            <a:avLst/>
          </a:prstGeom>
          <a:noFill/>
        </p:spPr>
        <p:txBody>
          <a:bodyPr wrap="none" rtlCol="0">
            <a:spAutoFit/>
          </a:bodyPr>
          <a:lstStyle/>
          <a:p>
            <a:r>
              <a:rPr lang="en-US" sz="1100" dirty="0" err="1"/>
              <a:t>Fawaz</a:t>
            </a:r>
            <a:r>
              <a:rPr lang="en-US" sz="1100" dirty="0"/>
              <a:t> </a:t>
            </a:r>
            <a:r>
              <a:rPr lang="en-US" sz="1100" dirty="0" err="1"/>
              <a:t>Alenezi</a:t>
            </a:r>
            <a:endParaRPr lang="en-US" sz="1100" dirty="0"/>
          </a:p>
        </p:txBody>
      </p:sp>
    </p:spTree>
    <p:extLst>
      <p:ext uri="{BB962C8B-B14F-4D97-AF65-F5344CB8AC3E}">
        <p14:creationId xmlns:p14="http://schemas.microsoft.com/office/powerpoint/2010/main" val="609179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Text Placeholder 2"/>
          <p:cNvSpPr>
            <a:spLocks noGrp="1"/>
          </p:cNvSpPr>
          <p:nvPr>
            <p:ph type="body" idx="1"/>
          </p:nvPr>
        </p:nvSpPr>
        <p:spPr/>
        <p:txBody>
          <a:bodyPr/>
          <a:lstStyle/>
          <a:p>
            <a:r>
              <a:rPr lang="en-US" dirty="0">
                <a:solidFill>
                  <a:schemeClr val="bg2"/>
                </a:solidFill>
              </a:rPr>
              <a:t>Uses power unit, control valve, and actuator</a:t>
            </a:r>
          </a:p>
          <a:p>
            <a:r>
              <a:rPr lang="en-US" dirty="0">
                <a:solidFill>
                  <a:schemeClr val="bg2"/>
                </a:solidFill>
              </a:rPr>
              <a:t>Spring and Arduino will calculate force output</a:t>
            </a:r>
          </a:p>
          <a:p>
            <a:r>
              <a:rPr lang="en-US" dirty="0">
                <a:solidFill>
                  <a:schemeClr val="bg2"/>
                </a:solidFill>
              </a:rPr>
              <a:t>Students complete lab experiments to learn fundamentals</a:t>
            </a:r>
          </a:p>
          <a:p>
            <a:r>
              <a:rPr lang="en-US" dirty="0">
                <a:solidFill>
                  <a:schemeClr val="bg2"/>
                </a:solidFill>
              </a:rPr>
              <a:t>Future work: add a single acting actuator and a double acting-double rod actuator</a:t>
            </a:r>
            <a:endParaRPr lang="en-US" dirty="0"/>
          </a:p>
        </p:txBody>
      </p:sp>
      <p:sp>
        <p:nvSpPr>
          <p:cNvPr id="4" name="TextBox 3"/>
          <p:cNvSpPr txBox="1"/>
          <p:nvPr/>
        </p:nvSpPr>
        <p:spPr>
          <a:xfrm>
            <a:off x="141249" y="4881890"/>
            <a:ext cx="1104790" cy="261610"/>
          </a:xfrm>
          <a:prstGeom prst="rect">
            <a:avLst/>
          </a:prstGeom>
          <a:noFill/>
        </p:spPr>
        <p:txBody>
          <a:bodyPr wrap="none" rtlCol="0">
            <a:spAutoFit/>
          </a:bodyPr>
          <a:lstStyle/>
          <a:p>
            <a:r>
              <a:rPr lang="en-US" sz="1100" dirty="0" err="1"/>
              <a:t>Fawaz</a:t>
            </a:r>
            <a:r>
              <a:rPr lang="en-US" sz="1100" dirty="0"/>
              <a:t> </a:t>
            </a:r>
            <a:r>
              <a:rPr lang="en-US" sz="1100" dirty="0" err="1"/>
              <a:t>Alenezi</a:t>
            </a:r>
            <a:endParaRPr lang="en-US" sz="1100" dirty="0"/>
          </a:p>
        </p:txBody>
      </p:sp>
    </p:spTree>
    <p:extLst>
      <p:ext uri="{BB962C8B-B14F-4D97-AF65-F5344CB8AC3E}">
        <p14:creationId xmlns:p14="http://schemas.microsoft.com/office/powerpoint/2010/main" val="3923948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Introduction</a:t>
            </a:r>
          </a:p>
        </p:txBody>
      </p:sp>
      <p:sp>
        <p:nvSpPr>
          <p:cNvPr id="4" name="Text Placeholder 3"/>
          <p:cNvSpPr>
            <a:spLocks noGrp="1"/>
          </p:cNvSpPr>
          <p:nvPr>
            <p:ph type="body" idx="1"/>
          </p:nvPr>
        </p:nvSpPr>
        <p:spPr>
          <a:xfrm>
            <a:off x="471900" y="1740320"/>
            <a:ext cx="8222100" cy="2710200"/>
          </a:xfrm>
        </p:spPr>
        <p:txBody>
          <a:bodyPr/>
          <a:lstStyle/>
          <a:p>
            <a:r>
              <a:rPr lang="en-US" dirty="0">
                <a:solidFill>
                  <a:schemeClr val="bg2"/>
                </a:solidFill>
              </a:rPr>
              <a:t>Hydraulics are used when a high-force output is desired</a:t>
            </a:r>
          </a:p>
          <a:p>
            <a:pPr>
              <a:lnSpc>
                <a:spcPct val="100000"/>
              </a:lnSpc>
            </a:pPr>
            <a:r>
              <a:rPr lang="en-US" dirty="0">
                <a:solidFill>
                  <a:schemeClr val="bg2"/>
                </a:solidFill>
              </a:rPr>
              <a:t>Hydraulics are used in:</a:t>
            </a:r>
          </a:p>
          <a:p>
            <a:pPr lvl="1">
              <a:lnSpc>
                <a:spcPct val="100000"/>
              </a:lnSpc>
            </a:pPr>
            <a:r>
              <a:rPr lang="en-US" dirty="0">
                <a:solidFill>
                  <a:schemeClr val="bg2"/>
                </a:solidFill>
              </a:rPr>
              <a:t>Cranes</a:t>
            </a:r>
          </a:p>
          <a:p>
            <a:pPr lvl="1">
              <a:lnSpc>
                <a:spcPct val="100000"/>
              </a:lnSpc>
            </a:pPr>
            <a:r>
              <a:rPr lang="en-US" dirty="0">
                <a:solidFill>
                  <a:schemeClr val="bg2"/>
                </a:solidFill>
              </a:rPr>
              <a:t>Construction machinery </a:t>
            </a:r>
          </a:p>
          <a:p>
            <a:pPr lvl="1">
              <a:lnSpc>
                <a:spcPct val="100000"/>
              </a:lnSpc>
            </a:pPr>
            <a:r>
              <a:rPr lang="en-US" dirty="0">
                <a:solidFill>
                  <a:schemeClr val="bg2"/>
                </a:solidFill>
              </a:rPr>
              <a:t>Forklifts</a:t>
            </a:r>
          </a:p>
          <a:p>
            <a:pPr lvl="1">
              <a:lnSpc>
                <a:spcPct val="100000"/>
              </a:lnSpc>
            </a:pPr>
            <a:r>
              <a:rPr lang="en-US" dirty="0">
                <a:solidFill>
                  <a:schemeClr val="bg2"/>
                </a:solidFill>
              </a:rPr>
              <a:t>Brakes</a:t>
            </a:r>
          </a:p>
          <a:p>
            <a:pPr lvl="1">
              <a:lnSpc>
                <a:spcPct val="100000"/>
              </a:lnSpc>
            </a:pPr>
            <a:r>
              <a:rPr lang="en-US" dirty="0">
                <a:solidFill>
                  <a:schemeClr val="bg2"/>
                </a:solidFill>
              </a:rPr>
              <a:t>Car jacks</a:t>
            </a:r>
          </a:p>
          <a:p>
            <a:pPr lvl="1">
              <a:lnSpc>
                <a:spcPct val="100000"/>
              </a:lnSpc>
            </a:pPr>
            <a:r>
              <a:rPr lang="en-US" dirty="0">
                <a:solidFill>
                  <a:schemeClr val="bg2"/>
                </a:solidFill>
              </a:rPr>
              <a:t>Robotics</a:t>
            </a:r>
          </a:p>
        </p:txBody>
      </p:sp>
      <p:pic>
        <p:nvPicPr>
          <p:cNvPr id="1026" name="Picture 2" descr="Image result for backhoe hydraul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8265" y="2131505"/>
            <a:ext cx="3585735" cy="26893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54752" y="4844736"/>
            <a:ext cx="2688557" cy="261610"/>
          </a:xfrm>
          <a:prstGeom prst="rect">
            <a:avLst/>
          </a:prstGeom>
          <a:noFill/>
        </p:spPr>
        <p:txBody>
          <a:bodyPr wrap="none" rtlCol="0">
            <a:spAutoFit/>
          </a:bodyPr>
          <a:lstStyle/>
          <a:p>
            <a:r>
              <a:rPr lang="en-US" sz="1100" dirty="0"/>
              <a:t>Figure 1: Excavator hydraulic system [1]</a:t>
            </a:r>
          </a:p>
        </p:txBody>
      </p:sp>
      <p:sp>
        <p:nvSpPr>
          <p:cNvPr id="5" name="TextBox 4"/>
          <p:cNvSpPr txBox="1"/>
          <p:nvPr/>
        </p:nvSpPr>
        <p:spPr>
          <a:xfrm>
            <a:off x="85324" y="4881890"/>
            <a:ext cx="1088760" cy="261610"/>
          </a:xfrm>
          <a:prstGeom prst="rect">
            <a:avLst/>
          </a:prstGeom>
          <a:noFill/>
        </p:spPr>
        <p:txBody>
          <a:bodyPr wrap="none" rtlCol="0">
            <a:spAutoFit/>
          </a:bodyPr>
          <a:lstStyle/>
          <a:p>
            <a:r>
              <a:rPr lang="en-US" sz="1100" dirty="0"/>
              <a:t>Sultan </a:t>
            </a:r>
            <a:r>
              <a:rPr lang="en-US" sz="1100" dirty="0" err="1"/>
              <a:t>Alenezi</a:t>
            </a:r>
            <a:endParaRPr lang="en-US" sz="1100" dirty="0"/>
          </a:p>
        </p:txBody>
      </p:sp>
    </p:spTree>
    <p:extLst>
      <p:ext uri="{BB962C8B-B14F-4D97-AF65-F5344CB8AC3E}">
        <p14:creationId xmlns:p14="http://schemas.microsoft.com/office/powerpoint/2010/main" val="2289883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References</a:t>
            </a:r>
            <a:endParaRPr/>
          </a:p>
        </p:txBody>
      </p:sp>
      <p:sp>
        <p:nvSpPr>
          <p:cNvPr id="177" name="Shape 177"/>
          <p:cNvSpPr txBox="1">
            <a:spLocks noGrp="1"/>
          </p:cNvSpPr>
          <p:nvPr>
            <p:ph type="body" idx="1"/>
          </p:nvPr>
        </p:nvSpPr>
        <p:spPr>
          <a:xfrm>
            <a:off x="471900" y="1616567"/>
            <a:ext cx="8222100" cy="2710200"/>
          </a:xfrm>
          <a:prstGeom prst="rect">
            <a:avLst/>
          </a:prstGeom>
        </p:spPr>
        <p:txBody>
          <a:bodyPr spcFirstLastPara="1" wrap="square" lIns="91425" tIns="91425" rIns="91425" bIns="91425" anchor="t" anchorCtr="0">
            <a:noAutofit/>
          </a:bodyPr>
          <a:lstStyle/>
          <a:p>
            <a:pPr marL="0" lvl="0" indent="0">
              <a:lnSpc>
                <a:spcPct val="100000"/>
              </a:lnSpc>
              <a:spcBef>
                <a:spcPts val="1600"/>
              </a:spcBef>
              <a:buNone/>
            </a:pPr>
            <a:r>
              <a:rPr lang="en-US" sz="800" dirty="0">
                <a:solidFill>
                  <a:schemeClr val="bg2"/>
                </a:solidFill>
              </a:rPr>
              <a:t>[1] Cat Staff. “366F L Straight Boom” 2017. [online] Available: https://www.cat.com/en_US/products/new/equipment/excavators/demolition-excavators/1000028563.html 	[Accessed Apr. 23, 2018].</a:t>
            </a:r>
          </a:p>
          <a:p>
            <a:pPr marL="0" indent="0">
              <a:lnSpc>
                <a:spcPct val="100000"/>
              </a:lnSpc>
              <a:spcBef>
                <a:spcPts val="1600"/>
              </a:spcBef>
              <a:buNone/>
            </a:pPr>
            <a:r>
              <a:rPr lang="en-US" sz="800" dirty="0">
                <a:solidFill>
                  <a:schemeClr val="bg2"/>
                </a:solidFill>
              </a:rPr>
              <a:t>[2] Revision World Staff, “Pressure” 2013. [online]. Available: https://revisionworld.com/a2-level-level-revision/physics/force-motion/some-effects-forces/pressure [Accessed 	Feb. 8, 2018].</a:t>
            </a:r>
          </a:p>
          <a:p>
            <a:pPr marL="0" indent="0">
              <a:lnSpc>
                <a:spcPct val="100000"/>
              </a:lnSpc>
              <a:spcBef>
                <a:spcPts val="1600"/>
              </a:spcBef>
              <a:buNone/>
            </a:pPr>
            <a:r>
              <a:rPr lang="en-US" sz="800" dirty="0">
                <a:solidFill>
                  <a:schemeClr val="bg2"/>
                </a:solidFill>
              </a:rPr>
              <a:t>[3] </a:t>
            </a:r>
            <a:r>
              <a:rPr lang="en-US" sz="800" dirty="0">
                <a:solidFill>
                  <a:srgbClr val="000000"/>
                </a:solidFill>
              </a:rPr>
              <a:t>Bucher Hydraulics Staff, “Hydraulic Power Packs” 2017. [online]. Available: https://www.bucherhydraulics.com/47809/Products/Mobile-and-Industrial-	Hydraulics/Products/Power-Units/Hydraulic-Power-Packs,-Series-UP/index.aspx [Accessed Mar. 17, 2018].</a:t>
            </a:r>
            <a:endParaRPr lang="en-US" sz="800" dirty="0">
              <a:solidFill>
                <a:schemeClr val="bg2"/>
              </a:solidFill>
            </a:endParaRPr>
          </a:p>
          <a:p>
            <a:pPr marL="0" lvl="0" indent="0">
              <a:lnSpc>
                <a:spcPct val="100000"/>
              </a:lnSpc>
              <a:spcBef>
                <a:spcPts val="1600"/>
              </a:spcBef>
              <a:buNone/>
            </a:pPr>
            <a:r>
              <a:rPr lang="en-US" sz="800" dirty="0">
                <a:solidFill>
                  <a:schemeClr val="bg2"/>
                </a:solidFill>
              </a:rPr>
              <a:t>[4] Hydraulic Controls Staff, “CVA-200 4 way valve” 2017. [online]. Available: http://www.hydraulic-controls.com/index.php/products/hydraulics/valves/spool/20039.html 	[</a:t>
            </a:r>
            <a:r>
              <a:rPr lang="en-US" sz="800" dirty="0" err="1">
                <a:solidFill>
                  <a:schemeClr val="bg2"/>
                </a:solidFill>
              </a:rPr>
              <a:t>Acccessed</a:t>
            </a:r>
            <a:r>
              <a:rPr lang="en-US" sz="800" dirty="0">
                <a:solidFill>
                  <a:schemeClr val="bg2"/>
                </a:solidFill>
              </a:rPr>
              <a:t> Apr. 24, 2018].</a:t>
            </a:r>
          </a:p>
          <a:p>
            <a:pPr marL="0" indent="0">
              <a:lnSpc>
                <a:spcPct val="100000"/>
              </a:lnSpc>
              <a:spcBef>
                <a:spcPts val="1600"/>
              </a:spcBef>
              <a:buNone/>
            </a:pPr>
            <a:r>
              <a:rPr lang="en-US" sz="800" dirty="0">
                <a:solidFill>
                  <a:schemeClr val="bg2"/>
                </a:solidFill>
              </a:rPr>
              <a:t>[5] </a:t>
            </a:r>
            <a:r>
              <a:rPr lang="en-US" sz="800" dirty="0" err="1">
                <a:solidFill>
                  <a:srgbClr val="000000"/>
                </a:solidFill>
              </a:rPr>
              <a:t>Gforce</a:t>
            </a:r>
            <a:r>
              <a:rPr lang="en-US" sz="800" dirty="0">
                <a:solidFill>
                  <a:srgbClr val="000000"/>
                </a:solidFill>
              </a:rPr>
              <a:t> Hydraulics Staff, “Tie Rod Hydraulic Cylinder” 2017. [online]. Available: http://gforcehydraulics.com/114012x6tierodcylinder [Accessed Nov. 7,2017].</a:t>
            </a:r>
            <a:endParaRPr lang="en-US" sz="800" dirty="0">
              <a:solidFill>
                <a:schemeClr val="bg2"/>
              </a:solidFill>
            </a:endParaRPr>
          </a:p>
          <a:p>
            <a:pPr marL="0" indent="0">
              <a:lnSpc>
                <a:spcPct val="100000"/>
              </a:lnSpc>
              <a:spcBef>
                <a:spcPts val="1600"/>
              </a:spcBef>
              <a:buNone/>
            </a:pPr>
            <a:r>
              <a:rPr lang="en-US" sz="800" dirty="0">
                <a:solidFill>
                  <a:schemeClr val="bg2"/>
                </a:solidFill>
              </a:rPr>
              <a:t>[6] Harbor Freight Staff, “48 in Workbench with Light” 2017. [online]. Available: https://www.harborfreight.com/48-in-workbench-with-light-60723.html </a:t>
            </a:r>
            <a:r>
              <a:rPr lang="en-US" sz="800" dirty="0">
                <a:solidFill>
                  <a:srgbClr val="000000"/>
                </a:solidFill>
              </a:rPr>
              <a:t>[Accessed Nov. 7, 2017].</a:t>
            </a:r>
            <a:endParaRPr lang="en-US" sz="800" dirty="0">
              <a:solidFill>
                <a:schemeClr val="bg2"/>
              </a:solidFill>
            </a:endParaRPr>
          </a:p>
          <a:p>
            <a:pPr marL="0" lvl="0" indent="0">
              <a:lnSpc>
                <a:spcPct val="100000"/>
              </a:lnSpc>
              <a:spcBef>
                <a:spcPts val="1600"/>
              </a:spcBef>
              <a:buNone/>
            </a:pPr>
            <a:r>
              <a:rPr lang="en-US" sz="800" dirty="0">
                <a:solidFill>
                  <a:schemeClr val="bg2"/>
                </a:solidFill>
              </a:rPr>
              <a:t>[7] Arduino Staff, “Arduino Mega 2560” 2017. [online]. Available: https://store.arduino.cc/usa/arduino-mega-2560-rev3 [Accessed Apr. 4, 2018].</a:t>
            </a:r>
          </a:p>
          <a:p>
            <a:pPr marL="0" lvl="0" indent="0">
              <a:lnSpc>
                <a:spcPct val="100000"/>
              </a:lnSpc>
              <a:spcBef>
                <a:spcPts val="1600"/>
              </a:spcBef>
              <a:buNone/>
            </a:pPr>
            <a:r>
              <a:rPr lang="en-US" sz="800" dirty="0">
                <a:solidFill>
                  <a:schemeClr val="bg2"/>
                </a:solidFill>
              </a:rPr>
              <a:t>[8] On All Cylinders Staff, “Spring Training’ 2016. [online]. Available: http://www.onallcylinders.com/2015/09/03/spring-training-figuring-out-proper-coil-spring-rate-for-your-	drag-car/ [Accessed Apr. 24, 2018].</a:t>
            </a:r>
            <a:endParaRPr sz="800" dirty="0">
              <a:solidFill>
                <a:schemeClr val="bg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Questions?</a:t>
            </a:r>
            <a:endParaRPr/>
          </a:p>
        </p:txBody>
      </p:sp>
      <p:sp>
        <p:nvSpPr>
          <p:cNvPr id="183" name="Shape 183"/>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70CBE-2D54-034D-B443-ABD8A20FE48F}"/>
              </a:ext>
            </a:extLst>
          </p:cNvPr>
          <p:cNvSpPr>
            <a:spLocks noGrp="1"/>
          </p:cNvSpPr>
          <p:nvPr>
            <p:ph type="title"/>
          </p:nvPr>
        </p:nvSpPr>
        <p:spPr/>
        <p:txBody>
          <a:bodyPr/>
          <a:lstStyle/>
          <a:p>
            <a:r>
              <a:rPr lang="en-US" dirty="0"/>
              <a:t>Introduction</a:t>
            </a:r>
          </a:p>
        </p:txBody>
      </p:sp>
      <p:pic>
        <p:nvPicPr>
          <p:cNvPr id="4" name="8f5c23b4-438f-49b6-9d8e-efdeadfee6dd 2.MP4">
            <a:hlinkClick r:id="" action="ppaction://media"/>
            <a:extLst>
              <a:ext uri="{FF2B5EF4-FFF2-40B4-BE49-F238E27FC236}">
                <a16:creationId xmlns:a16="http://schemas.microsoft.com/office/drawing/2014/main" id="{C0BA4748-B975-D748-BD2A-73CD9A5D04F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971602" y="1919075"/>
            <a:ext cx="5226031" cy="2958130"/>
          </a:xfrm>
          <a:prstGeom prst="rect">
            <a:avLst/>
          </a:prstGeom>
        </p:spPr>
      </p:pic>
    </p:spTree>
    <p:extLst>
      <p:ext uri="{BB962C8B-B14F-4D97-AF65-F5344CB8AC3E}">
        <p14:creationId xmlns:p14="http://schemas.microsoft.com/office/powerpoint/2010/main" val="374402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Text Placeholder 2"/>
          <p:cNvSpPr>
            <a:spLocks noGrp="1"/>
          </p:cNvSpPr>
          <p:nvPr>
            <p:ph type="body" idx="1"/>
          </p:nvPr>
        </p:nvSpPr>
        <p:spPr/>
        <p:txBody>
          <a:bodyPr/>
          <a:lstStyle/>
          <a:p>
            <a:pPr marL="114300" indent="0">
              <a:buNone/>
            </a:pPr>
            <a:r>
              <a:rPr lang="en-US" dirty="0">
                <a:solidFill>
                  <a:schemeClr val="bg2"/>
                </a:solidFill>
              </a:rPr>
              <a:t>Advantages of hydraulics:</a:t>
            </a:r>
          </a:p>
          <a:p>
            <a:r>
              <a:rPr lang="en-US" dirty="0">
                <a:solidFill>
                  <a:schemeClr val="bg2"/>
                </a:solidFill>
              </a:rPr>
              <a:t>Multiply forces without the need for gears or lever arms</a:t>
            </a:r>
          </a:p>
          <a:p>
            <a:r>
              <a:rPr lang="en-US" dirty="0">
                <a:solidFill>
                  <a:schemeClr val="bg2"/>
                </a:solidFill>
              </a:rPr>
              <a:t>Maintain force constant without any energy input</a:t>
            </a:r>
          </a:p>
          <a:p>
            <a:r>
              <a:rPr lang="en-US" dirty="0">
                <a:solidFill>
                  <a:schemeClr val="bg2"/>
                </a:solidFill>
              </a:rPr>
              <a:t>Simple parts make it less expensive than electrical systems</a:t>
            </a:r>
          </a:p>
        </p:txBody>
      </p:sp>
      <p:sp>
        <p:nvSpPr>
          <p:cNvPr id="4" name="TextBox 3"/>
          <p:cNvSpPr txBox="1"/>
          <p:nvPr/>
        </p:nvSpPr>
        <p:spPr>
          <a:xfrm>
            <a:off x="96644" y="4780315"/>
            <a:ext cx="1088760" cy="261610"/>
          </a:xfrm>
          <a:prstGeom prst="rect">
            <a:avLst/>
          </a:prstGeom>
          <a:noFill/>
        </p:spPr>
        <p:txBody>
          <a:bodyPr wrap="none" rtlCol="0">
            <a:spAutoFit/>
          </a:bodyPr>
          <a:lstStyle/>
          <a:p>
            <a:r>
              <a:rPr lang="en-US" sz="1100" dirty="0"/>
              <a:t>Sultan </a:t>
            </a:r>
            <a:r>
              <a:rPr lang="en-US" sz="1100" dirty="0" err="1"/>
              <a:t>Alenezi</a:t>
            </a:r>
            <a:endParaRPr lang="en-US" sz="1100" dirty="0"/>
          </a:p>
        </p:txBody>
      </p:sp>
    </p:spTree>
    <p:extLst>
      <p:ext uri="{BB962C8B-B14F-4D97-AF65-F5344CB8AC3E}">
        <p14:creationId xmlns:p14="http://schemas.microsoft.com/office/powerpoint/2010/main" val="686744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pPr marL="114300" indent="0">
                  <a:buNone/>
                </a:pPr>
                <a:r>
                  <a:rPr lang="en-US" dirty="0">
                    <a:solidFill>
                      <a:schemeClr val="bg2"/>
                    </a:solidFill>
                  </a:rPr>
                  <a:t>Hydraulics use Pascal’s Principle:</a:t>
                </a:r>
              </a:p>
              <a:p>
                <a:r>
                  <a:rPr lang="en-US" dirty="0">
                    <a:solidFill>
                      <a:schemeClr val="bg2"/>
                    </a:solidFill>
                  </a:rPr>
                  <a:t>With an incompressible fluid, pressure is constant throughout the system</a:t>
                </a:r>
              </a:p>
              <a:p>
                <a14:m>
                  <m:oMath xmlns:m="http://schemas.openxmlformats.org/officeDocument/2006/math">
                    <m:sSub>
                      <m:sSubPr>
                        <m:ctrlPr>
                          <a:rPr lang="en-US" b="0" i="1" smtClean="0">
                            <a:solidFill>
                              <a:schemeClr val="bg2"/>
                            </a:solidFill>
                            <a:latin typeface="Cambria Math" panose="02040503050406030204" pitchFamily="18" charset="0"/>
                          </a:rPr>
                        </m:ctrlPr>
                      </m:sSubPr>
                      <m:e>
                        <m:r>
                          <a:rPr lang="en-US" b="0" i="1" smtClean="0">
                            <a:solidFill>
                              <a:schemeClr val="bg2"/>
                            </a:solidFill>
                            <a:latin typeface="Cambria Math" panose="02040503050406030204" pitchFamily="18" charset="0"/>
                          </a:rPr>
                          <m:t>𝑃</m:t>
                        </m:r>
                      </m:e>
                      <m:sub>
                        <m:r>
                          <a:rPr lang="en-US" b="0" i="1" smtClean="0">
                            <a:solidFill>
                              <a:schemeClr val="bg2"/>
                            </a:solidFill>
                            <a:latin typeface="Cambria Math" panose="02040503050406030204" pitchFamily="18" charset="0"/>
                          </a:rPr>
                          <m:t>𝑖𝑛</m:t>
                        </m:r>
                      </m:sub>
                    </m:sSub>
                    <m:r>
                      <a:rPr lang="en-US" b="0" i="1" smtClean="0">
                        <a:solidFill>
                          <a:schemeClr val="bg2"/>
                        </a:solidFill>
                        <a:latin typeface="Cambria Math" panose="02040503050406030204" pitchFamily="18" charset="0"/>
                      </a:rPr>
                      <m:t>=</m:t>
                    </m:r>
                    <m:f>
                      <m:fPr>
                        <m:ctrlPr>
                          <a:rPr lang="en-US" b="0" i="1" smtClean="0">
                            <a:solidFill>
                              <a:schemeClr val="bg2"/>
                            </a:solidFill>
                            <a:latin typeface="Cambria Math" panose="02040503050406030204" pitchFamily="18" charset="0"/>
                          </a:rPr>
                        </m:ctrlPr>
                      </m:fPr>
                      <m:num>
                        <m:sSub>
                          <m:sSubPr>
                            <m:ctrlPr>
                              <a:rPr lang="en-US" b="0" i="1" smtClean="0">
                                <a:solidFill>
                                  <a:schemeClr val="bg2"/>
                                </a:solidFill>
                                <a:latin typeface="Cambria Math" panose="02040503050406030204" pitchFamily="18" charset="0"/>
                              </a:rPr>
                            </m:ctrlPr>
                          </m:sSubPr>
                          <m:e>
                            <m:r>
                              <a:rPr lang="en-US" b="0" i="1" smtClean="0">
                                <a:solidFill>
                                  <a:schemeClr val="bg2"/>
                                </a:solidFill>
                                <a:latin typeface="Cambria Math" panose="02040503050406030204" pitchFamily="18" charset="0"/>
                              </a:rPr>
                              <m:t>𝐹</m:t>
                            </m:r>
                          </m:e>
                          <m:sub>
                            <m:r>
                              <a:rPr lang="en-US" b="0" i="1" smtClean="0">
                                <a:solidFill>
                                  <a:schemeClr val="bg2"/>
                                </a:solidFill>
                                <a:latin typeface="Cambria Math" panose="02040503050406030204" pitchFamily="18" charset="0"/>
                              </a:rPr>
                              <m:t>𝑖𝑛</m:t>
                            </m:r>
                          </m:sub>
                        </m:sSub>
                      </m:num>
                      <m:den>
                        <m:sSub>
                          <m:sSubPr>
                            <m:ctrlPr>
                              <a:rPr lang="en-US" b="0" i="1" smtClean="0">
                                <a:solidFill>
                                  <a:schemeClr val="bg2"/>
                                </a:solidFill>
                                <a:latin typeface="Cambria Math" panose="02040503050406030204" pitchFamily="18" charset="0"/>
                              </a:rPr>
                            </m:ctrlPr>
                          </m:sSubPr>
                          <m:e>
                            <m:r>
                              <a:rPr lang="en-US" b="0" i="1" smtClean="0">
                                <a:solidFill>
                                  <a:schemeClr val="bg2"/>
                                </a:solidFill>
                                <a:latin typeface="Cambria Math" panose="02040503050406030204" pitchFamily="18" charset="0"/>
                              </a:rPr>
                              <m:t>𝐴</m:t>
                            </m:r>
                          </m:e>
                          <m:sub>
                            <m:r>
                              <a:rPr lang="en-US" b="0" i="1" smtClean="0">
                                <a:solidFill>
                                  <a:schemeClr val="bg2"/>
                                </a:solidFill>
                                <a:latin typeface="Cambria Math" panose="02040503050406030204" pitchFamily="18" charset="0"/>
                              </a:rPr>
                              <m:t>𝑖𝑛</m:t>
                            </m:r>
                          </m:sub>
                        </m:sSub>
                      </m:den>
                    </m:f>
                    <m:r>
                      <a:rPr lang="en-US" b="0" i="1" smtClean="0">
                        <a:solidFill>
                          <a:schemeClr val="bg2"/>
                        </a:solidFill>
                        <a:latin typeface="Cambria Math" panose="02040503050406030204" pitchFamily="18" charset="0"/>
                      </a:rPr>
                      <m:t>=</m:t>
                    </m:r>
                    <m:sSub>
                      <m:sSubPr>
                        <m:ctrlPr>
                          <a:rPr lang="en-US" b="0" i="1" smtClean="0">
                            <a:solidFill>
                              <a:schemeClr val="bg2"/>
                            </a:solidFill>
                            <a:latin typeface="Cambria Math" panose="02040503050406030204" pitchFamily="18" charset="0"/>
                          </a:rPr>
                        </m:ctrlPr>
                      </m:sSubPr>
                      <m:e>
                        <m:r>
                          <a:rPr lang="en-US" b="0" i="1" smtClean="0">
                            <a:solidFill>
                              <a:schemeClr val="bg2"/>
                            </a:solidFill>
                            <a:latin typeface="Cambria Math" panose="02040503050406030204" pitchFamily="18" charset="0"/>
                          </a:rPr>
                          <m:t>𝑃</m:t>
                        </m:r>
                      </m:e>
                      <m:sub>
                        <m:r>
                          <a:rPr lang="en-US" b="0" i="1" smtClean="0">
                            <a:solidFill>
                              <a:schemeClr val="bg2"/>
                            </a:solidFill>
                            <a:latin typeface="Cambria Math" panose="02040503050406030204" pitchFamily="18" charset="0"/>
                          </a:rPr>
                          <m:t>𝑜𝑢𝑡</m:t>
                        </m:r>
                      </m:sub>
                    </m:sSub>
                    <m:r>
                      <a:rPr lang="en-US" b="0" i="1" smtClean="0">
                        <a:solidFill>
                          <a:schemeClr val="bg2"/>
                        </a:solidFill>
                        <a:latin typeface="Cambria Math" panose="02040503050406030204" pitchFamily="18" charset="0"/>
                      </a:rPr>
                      <m:t>=</m:t>
                    </m:r>
                    <m:f>
                      <m:fPr>
                        <m:ctrlPr>
                          <a:rPr lang="en-US" b="0" i="1" smtClean="0">
                            <a:solidFill>
                              <a:schemeClr val="bg2"/>
                            </a:solidFill>
                            <a:latin typeface="Cambria Math" panose="02040503050406030204" pitchFamily="18" charset="0"/>
                          </a:rPr>
                        </m:ctrlPr>
                      </m:fPr>
                      <m:num>
                        <m:sSub>
                          <m:sSubPr>
                            <m:ctrlPr>
                              <a:rPr lang="en-US" b="0" i="1" smtClean="0">
                                <a:solidFill>
                                  <a:schemeClr val="bg2"/>
                                </a:solidFill>
                                <a:latin typeface="Cambria Math" panose="02040503050406030204" pitchFamily="18" charset="0"/>
                              </a:rPr>
                            </m:ctrlPr>
                          </m:sSubPr>
                          <m:e>
                            <m:r>
                              <a:rPr lang="en-US" b="0" i="1" smtClean="0">
                                <a:solidFill>
                                  <a:schemeClr val="bg2"/>
                                </a:solidFill>
                                <a:latin typeface="Cambria Math" panose="02040503050406030204" pitchFamily="18" charset="0"/>
                              </a:rPr>
                              <m:t>𝐹</m:t>
                            </m:r>
                          </m:e>
                          <m:sub>
                            <m:r>
                              <a:rPr lang="en-US" b="0" i="1" smtClean="0">
                                <a:solidFill>
                                  <a:schemeClr val="bg2"/>
                                </a:solidFill>
                                <a:latin typeface="Cambria Math" panose="02040503050406030204" pitchFamily="18" charset="0"/>
                              </a:rPr>
                              <m:t>𝑜𝑢𝑡</m:t>
                            </m:r>
                          </m:sub>
                        </m:sSub>
                      </m:num>
                      <m:den>
                        <m:sSub>
                          <m:sSubPr>
                            <m:ctrlPr>
                              <a:rPr lang="en-US" b="0" i="1" smtClean="0">
                                <a:solidFill>
                                  <a:schemeClr val="bg2"/>
                                </a:solidFill>
                                <a:latin typeface="Cambria Math" panose="02040503050406030204" pitchFamily="18" charset="0"/>
                              </a:rPr>
                            </m:ctrlPr>
                          </m:sSubPr>
                          <m:e>
                            <m:r>
                              <a:rPr lang="en-US" b="0" i="1" smtClean="0">
                                <a:solidFill>
                                  <a:schemeClr val="bg2"/>
                                </a:solidFill>
                                <a:latin typeface="Cambria Math" panose="02040503050406030204" pitchFamily="18" charset="0"/>
                              </a:rPr>
                              <m:t>𝐴</m:t>
                            </m:r>
                          </m:e>
                          <m:sub>
                            <m:r>
                              <a:rPr lang="en-US" b="0" i="1" smtClean="0">
                                <a:solidFill>
                                  <a:schemeClr val="bg2"/>
                                </a:solidFill>
                                <a:latin typeface="Cambria Math" panose="02040503050406030204" pitchFamily="18" charset="0"/>
                              </a:rPr>
                              <m:t>𝑜𝑢𝑡</m:t>
                            </m:r>
                          </m:sub>
                        </m:sSub>
                      </m:den>
                    </m:f>
                  </m:oMath>
                </a14:m>
                <a:endParaRPr lang="en-US" dirty="0">
                  <a:solidFill>
                    <a:schemeClr val="bg2"/>
                  </a:solidFill>
                </a:endParaRPr>
              </a:p>
              <a:p>
                <a14:m>
                  <m:oMath xmlns:m="http://schemas.openxmlformats.org/officeDocument/2006/math">
                    <m:sSub>
                      <m:sSubPr>
                        <m:ctrlPr>
                          <a:rPr lang="en-US" i="1" smtClean="0">
                            <a:solidFill>
                              <a:schemeClr val="bg2"/>
                            </a:solidFill>
                            <a:latin typeface="Cambria Math" panose="02040503050406030204" pitchFamily="18" charset="0"/>
                          </a:rPr>
                        </m:ctrlPr>
                      </m:sSubPr>
                      <m:e>
                        <m:r>
                          <a:rPr lang="en-US" b="0" i="1" smtClean="0">
                            <a:solidFill>
                              <a:schemeClr val="bg2"/>
                            </a:solidFill>
                            <a:latin typeface="Cambria Math" panose="02040503050406030204" pitchFamily="18" charset="0"/>
                          </a:rPr>
                          <m:t>𝐹</m:t>
                        </m:r>
                      </m:e>
                      <m:sub>
                        <m:r>
                          <a:rPr lang="en-US" b="0" i="1" smtClean="0">
                            <a:solidFill>
                              <a:schemeClr val="bg2"/>
                            </a:solidFill>
                            <a:latin typeface="Cambria Math" panose="02040503050406030204" pitchFamily="18" charset="0"/>
                          </a:rPr>
                          <m:t>𝑜𝑢𝑡</m:t>
                        </m:r>
                      </m:sub>
                    </m:sSub>
                    <m:r>
                      <a:rPr lang="en-US" b="0" i="1" smtClean="0">
                        <a:solidFill>
                          <a:schemeClr val="bg2"/>
                        </a:solidFill>
                        <a:latin typeface="Cambria Math" panose="02040503050406030204" pitchFamily="18" charset="0"/>
                      </a:rPr>
                      <m:t>=</m:t>
                    </m:r>
                    <m:f>
                      <m:fPr>
                        <m:ctrlPr>
                          <a:rPr lang="en-US" b="0" i="1" smtClean="0">
                            <a:solidFill>
                              <a:schemeClr val="bg2"/>
                            </a:solidFill>
                            <a:latin typeface="Cambria Math" panose="02040503050406030204" pitchFamily="18" charset="0"/>
                          </a:rPr>
                        </m:ctrlPr>
                      </m:fPr>
                      <m:num>
                        <m:sSub>
                          <m:sSubPr>
                            <m:ctrlPr>
                              <a:rPr lang="en-US" b="0" i="1" smtClean="0">
                                <a:solidFill>
                                  <a:schemeClr val="bg2"/>
                                </a:solidFill>
                                <a:latin typeface="Cambria Math" panose="02040503050406030204" pitchFamily="18" charset="0"/>
                              </a:rPr>
                            </m:ctrlPr>
                          </m:sSubPr>
                          <m:e>
                            <m:r>
                              <a:rPr lang="en-US" b="0" i="1" smtClean="0">
                                <a:solidFill>
                                  <a:schemeClr val="bg2"/>
                                </a:solidFill>
                                <a:latin typeface="Cambria Math" panose="02040503050406030204" pitchFamily="18" charset="0"/>
                              </a:rPr>
                              <m:t>𝐴</m:t>
                            </m:r>
                          </m:e>
                          <m:sub>
                            <m:r>
                              <a:rPr lang="en-US" b="0" i="1" smtClean="0">
                                <a:solidFill>
                                  <a:schemeClr val="bg2"/>
                                </a:solidFill>
                                <a:latin typeface="Cambria Math" panose="02040503050406030204" pitchFamily="18" charset="0"/>
                              </a:rPr>
                              <m:t>𝑜𝑢𝑡</m:t>
                            </m:r>
                          </m:sub>
                        </m:sSub>
                      </m:num>
                      <m:den>
                        <m:sSub>
                          <m:sSubPr>
                            <m:ctrlPr>
                              <a:rPr lang="en-US" b="0" i="1" smtClean="0">
                                <a:solidFill>
                                  <a:schemeClr val="bg2"/>
                                </a:solidFill>
                                <a:latin typeface="Cambria Math" panose="02040503050406030204" pitchFamily="18" charset="0"/>
                              </a:rPr>
                            </m:ctrlPr>
                          </m:sSubPr>
                          <m:e>
                            <m:r>
                              <a:rPr lang="en-US" b="0" i="1" smtClean="0">
                                <a:solidFill>
                                  <a:schemeClr val="bg2"/>
                                </a:solidFill>
                                <a:latin typeface="Cambria Math" panose="02040503050406030204" pitchFamily="18" charset="0"/>
                              </a:rPr>
                              <m:t>𝐴</m:t>
                            </m:r>
                          </m:e>
                          <m:sub>
                            <m:r>
                              <a:rPr lang="en-US" b="0" i="1" smtClean="0">
                                <a:solidFill>
                                  <a:schemeClr val="bg2"/>
                                </a:solidFill>
                                <a:latin typeface="Cambria Math" panose="02040503050406030204" pitchFamily="18" charset="0"/>
                              </a:rPr>
                              <m:t>𝑖𝑛</m:t>
                            </m:r>
                          </m:sub>
                        </m:sSub>
                      </m:den>
                    </m:f>
                    <m:r>
                      <a:rPr lang="en-US" b="0" i="1" smtClean="0">
                        <a:solidFill>
                          <a:schemeClr val="bg2"/>
                        </a:solidFill>
                        <a:latin typeface="Cambria Math" panose="02040503050406030204" pitchFamily="18" charset="0"/>
                      </a:rPr>
                      <m:t>∗</m:t>
                    </m:r>
                    <m:sSub>
                      <m:sSubPr>
                        <m:ctrlPr>
                          <a:rPr lang="en-US" b="0" i="1" smtClean="0">
                            <a:solidFill>
                              <a:schemeClr val="bg2"/>
                            </a:solidFill>
                            <a:latin typeface="Cambria Math" panose="02040503050406030204" pitchFamily="18" charset="0"/>
                          </a:rPr>
                        </m:ctrlPr>
                      </m:sSubPr>
                      <m:e>
                        <m:r>
                          <a:rPr lang="en-US" b="0" i="1" smtClean="0">
                            <a:solidFill>
                              <a:schemeClr val="bg2"/>
                            </a:solidFill>
                            <a:latin typeface="Cambria Math" panose="02040503050406030204" pitchFamily="18" charset="0"/>
                          </a:rPr>
                          <m:t>𝐹</m:t>
                        </m:r>
                      </m:e>
                      <m:sub>
                        <m:r>
                          <a:rPr lang="en-US" b="0" i="1" smtClean="0">
                            <a:solidFill>
                              <a:schemeClr val="bg2"/>
                            </a:solidFill>
                            <a:latin typeface="Cambria Math" panose="02040503050406030204" pitchFamily="18" charset="0"/>
                          </a:rPr>
                          <m:t>𝑖𝑛</m:t>
                        </m:r>
                      </m:sub>
                    </m:sSub>
                  </m:oMath>
                </a14:m>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rotWithShape="0">
                <a:blip r:embed="rId2"/>
                <a:stretch>
                  <a:fillRect/>
                </a:stretch>
              </a:blipFill>
            </p:spPr>
            <p:txBody>
              <a:bodyPr/>
              <a:lstStyle/>
              <a:p>
                <a:r>
                  <a:rPr lang="en-US">
                    <a:noFill/>
                  </a:rPr>
                  <a:t> </a:t>
                </a:r>
              </a:p>
            </p:txBody>
          </p:sp>
        </mc:Fallback>
      </mc:AlternateContent>
      <p:pic>
        <p:nvPicPr>
          <p:cNvPr id="2050" name="Picture 2" descr="Press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100" y="2678207"/>
            <a:ext cx="2051360" cy="1953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19469" y="4727273"/>
            <a:ext cx="2082621" cy="261610"/>
          </a:xfrm>
          <a:prstGeom prst="rect">
            <a:avLst/>
          </a:prstGeom>
          <a:noFill/>
        </p:spPr>
        <p:txBody>
          <a:bodyPr wrap="none" rtlCol="0">
            <a:spAutoFit/>
          </a:bodyPr>
          <a:lstStyle/>
          <a:p>
            <a:r>
              <a:rPr lang="en-US" sz="1100" dirty="0"/>
              <a:t>Figure 2: Pascal’s Principle [2]</a:t>
            </a:r>
          </a:p>
        </p:txBody>
      </p:sp>
      <p:sp>
        <p:nvSpPr>
          <p:cNvPr id="5" name="TextBox 4"/>
          <p:cNvSpPr txBox="1"/>
          <p:nvPr/>
        </p:nvSpPr>
        <p:spPr>
          <a:xfrm>
            <a:off x="237893" y="4780315"/>
            <a:ext cx="877163" cy="261610"/>
          </a:xfrm>
          <a:prstGeom prst="rect">
            <a:avLst/>
          </a:prstGeom>
          <a:noFill/>
        </p:spPr>
        <p:txBody>
          <a:bodyPr wrap="none" rtlCol="0">
            <a:spAutoFit/>
          </a:bodyPr>
          <a:lstStyle/>
          <a:p>
            <a:r>
              <a:rPr lang="en-US" sz="1100" dirty="0"/>
              <a:t>Cal </a:t>
            </a:r>
            <a:r>
              <a:rPr lang="en-US" sz="1100" dirty="0" err="1"/>
              <a:t>Skilsky</a:t>
            </a:r>
            <a:endParaRPr lang="en-US" sz="1100" dirty="0"/>
          </a:p>
        </p:txBody>
      </p:sp>
    </p:spTree>
    <p:extLst>
      <p:ext uri="{BB962C8B-B14F-4D97-AF65-F5344CB8AC3E}">
        <p14:creationId xmlns:p14="http://schemas.microsoft.com/office/powerpoint/2010/main" val="2807700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Project Description</a:t>
            </a:r>
            <a:endParaRPr/>
          </a:p>
        </p:txBody>
      </p:sp>
      <p:sp>
        <p:nvSpPr>
          <p:cNvPr id="80" name="Shape 80"/>
          <p:cNvSpPr txBox="1">
            <a:spLocks noGrp="1"/>
          </p:cNvSpPr>
          <p:nvPr>
            <p:ph type="body" idx="1"/>
          </p:nvPr>
        </p:nvSpPr>
        <p:spPr>
          <a:xfrm>
            <a:off x="471900" y="1919075"/>
            <a:ext cx="8149586" cy="2710200"/>
          </a:xfrm>
          <a:prstGeom prst="rect">
            <a:avLst/>
          </a:prstGeom>
          <a:noFill/>
          <a:ln>
            <a:noFill/>
          </a:ln>
        </p:spPr>
        <p:txBody>
          <a:bodyPr spcFirstLastPara="1" wrap="square" lIns="91425" tIns="91425" rIns="91425" bIns="91425" anchor="t" anchorCtr="0">
            <a:noAutofit/>
          </a:bodyPr>
          <a:lstStyle/>
          <a:p>
            <a:pPr marL="457200" lvl="0" indent="-381000" rtl="0">
              <a:lnSpc>
                <a:spcPct val="115000"/>
              </a:lnSpc>
              <a:spcBef>
                <a:spcPts val="0"/>
              </a:spcBef>
              <a:spcAft>
                <a:spcPts val="0"/>
              </a:spcAft>
              <a:buClr>
                <a:srgbClr val="000000"/>
              </a:buClr>
              <a:buSzPts val="2400"/>
              <a:buChar char="●"/>
            </a:pPr>
            <a:r>
              <a:rPr lang="en" sz="2400" dirty="0">
                <a:solidFill>
                  <a:srgbClr val="000000"/>
                </a:solidFill>
              </a:rPr>
              <a:t>Create a hydraulics demonstration unit to be used in thermal fluids lab</a:t>
            </a:r>
          </a:p>
          <a:p>
            <a:pPr marL="819150" lvl="1" indent="-285750">
              <a:spcBef>
                <a:spcPts val="0"/>
              </a:spcBef>
              <a:buClr>
                <a:srgbClr val="000000"/>
              </a:buClr>
              <a:buSzPts val="2400"/>
            </a:pPr>
            <a:r>
              <a:rPr lang="en" sz="1800" dirty="0">
                <a:solidFill>
                  <a:srgbClr val="000000"/>
                </a:solidFill>
              </a:rPr>
              <a:t>Include</a:t>
            </a:r>
            <a:r>
              <a:rPr lang="en" sz="1800" dirty="0">
                <a:solidFill>
                  <a:srgbClr val="000000"/>
                </a:solidFill>
                <a:sym typeface="Roboto"/>
              </a:rPr>
              <a:t> a pump, a pressure-safety valve (PSV), a control valve, and </a:t>
            </a:r>
            <a:r>
              <a:rPr lang="en" sz="1800" dirty="0">
                <a:solidFill>
                  <a:srgbClr val="000000"/>
                </a:solidFill>
              </a:rPr>
              <a:t>an actuator</a:t>
            </a:r>
            <a:endParaRPr sz="1800" dirty="0">
              <a:solidFill>
                <a:srgbClr val="000000"/>
              </a:solidFill>
              <a:sym typeface="Roboto"/>
            </a:endParaRPr>
          </a:p>
          <a:p>
            <a:pPr marL="857250" indent="-285750">
              <a:buClr>
                <a:srgbClr val="000000"/>
              </a:buClr>
            </a:pPr>
            <a:r>
              <a:rPr lang="en" dirty="0">
                <a:solidFill>
                  <a:srgbClr val="000000"/>
                </a:solidFill>
              </a:rPr>
              <a:t>M</a:t>
            </a:r>
            <a:r>
              <a:rPr lang="en" dirty="0">
                <a:solidFill>
                  <a:srgbClr val="000000"/>
                </a:solidFill>
                <a:sym typeface="Roboto"/>
              </a:rPr>
              <a:t>easure the force </a:t>
            </a:r>
            <a:r>
              <a:rPr lang="en-US" dirty="0">
                <a:solidFill>
                  <a:srgbClr val="000000"/>
                </a:solidFill>
                <a:sym typeface="Roboto"/>
              </a:rPr>
              <a:t>and pressure throughout the system</a:t>
            </a:r>
            <a:endParaRPr dirty="0">
              <a:solidFill>
                <a:srgbClr val="000000"/>
              </a:solidFill>
              <a:sym typeface="Roboto"/>
            </a:endParaRPr>
          </a:p>
          <a:p>
            <a:pPr marL="857250" indent="-285750">
              <a:buClr>
                <a:srgbClr val="000000"/>
              </a:buClr>
            </a:pPr>
            <a:r>
              <a:rPr lang="en" dirty="0">
                <a:solidFill>
                  <a:srgbClr val="000000"/>
                </a:solidFill>
              </a:rPr>
              <a:t>Write an instruction manual and a lab procedure</a:t>
            </a:r>
            <a:endParaRPr dirty="0">
              <a:solidFill>
                <a:srgbClr val="000000"/>
              </a:solidFill>
            </a:endParaRPr>
          </a:p>
        </p:txBody>
      </p:sp>
      <p:sp>
        <p:nvSpPr>
          <p:cNvPr id="2" name="TextBox 1"/>
          <p:cNvSpPr txBox="1"/>
          <p:nvPr/>
        </p:nvSpPr>
        <p:spPr>
          <a:xfrm>
            <a:off x="178420" y="4763249"/>
            <a:ext cx="1088760" cy="261610"/>
          </a:xfrm>
          <a:prstGeom prst="rect">
            <a:avLst/>
          </a:prstGeom>
          <a:noFill/>
        </p:spPr>
        <p:txBody>
          <a:bodyPr wrap="none" rtlCol="0">
            <a:spAutoFit/>
          </a:bodyPr>
          <a:lstStyle/>
          <a:p>
            <a:r>
              <a:rPr lang="en-US" sz="1100" dirty="0"/>
              <a:t>Sultan </a:t>
            </a:r>
            <a:r>
              <a:rPr lang="en-US" sz="1100" dirty="0" err="1"/>
              <a:t>Alenezi</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Requirements</a:t>
            </a:r>
          </a:p>
        </p:txBody>
      </p:sp>
      <p:graphicFrame>
        <p:nvGraphicFramePr>
          <p:cNvPr id="4" name="Table 3"/>
          <p:cNvGraphicFramePr>
            <a:graphicFrameLocks noGrp="1"/>
          </p:cNvGraphicFramePr>
          <p:nvPr>
            <p:extLst>
              <p:ext uri="{D42A27DB-BD31-4B8C-83A1-F6EECF244321}">
                <p14:modId xmlns:p14="http://schemas.microsoft.com/office/powerpoint/2010/main" val="3447317566"/>
              </p:ext>
            </p:extLst>
          </p:nvPr>
        </p:nvGraphicFramePr>
        <p:xfrm>
          <a:off x="178015" y="2251034"/>
          <a:ext cx="8809869" cy="2372360"/>
        </p:xfrm>
        <a:graphic>
          <a:graphicData uri="http://schemas.openxmlformats.org/drawingml/2006/table">
            <a:tbl>
              <a:tblPr firstRow="1" bandRow="1">
                <a:tableStyleId>{5C22544A-7EE6-4342-B048-85BDC9FD1C3A}</a:tableStyleId>
              </a:tblPr>
              <a:tblGrid>
                <a:gridCol w="2936623">
                  <a:extLst>
                    <a:ext uri="{9D8B030D-6E8A-4147-A177-3AD203B41FA5}">
                      <a16:colId xmlns:a16="http://schemas.microsoft.com/office/drawing/2014/main" val="20000"/>
                    </a:ext>
                  </a:extLst>
                </a:gridCol>
                <a:gridCol w="2936623">
                  <a:extLst>
                    <a:ext uri="{9D8B030D-6E8A-4147-A177-3AD203B41FA5}">
                      <a16:colId xmlns:a16="http://schemas.microsoft.com/office/drawing/2014/main" val="20001"/>
                    </a:ext>
                  </a:extLst>
                </a:gridCol>
                <a:gridCol w="2936623">
                  <a:extLst>
                    <a:ext uri="{9D8B030D-6E8A-4147-A177-3AD203B41FA5}">
                      <a16:colId xmlns:a16="http://schemas.microsoft.com/office/drawing/2014/main" val="20002"/>
                    </a:ext>
                  </a:extLst>
                </a:gridCol>
              </a:tblGrid>
              <a:tr h="370840">
                <a:tc>
                  <a:txBody>
                    <a:bodyPr/>
                    <a:lstStyle/>
                    <a:p>
                      <a:r>
                        <a:rPr lang="en-US" dirty="0"/>
                        <a:t>Requirement</a:t>
                      </a:r>
                    </a:p>
                  </a:txBody>
                  <a:tcPr/>
                </a:tc>
                <a:tc>
                  <a:txBody>
                    <a:bodyPr/>
                    <a:lstStyle/>
                    <a:p>
                      <a:r>
                        <a:rPr lang="en-US" dirty="0"/>
                        <a:t>Measurement</a:t>
                      </a:r>
                    </a:p>
                  </a:txBody>
                  <a:tcPr/>
                </a:tc>
                <a:tc>
                  <a:txBody>
                    <a:bodyPr/>
                    <a:lstStyle/>
                    <a:p>
                      <a:r>
                        <a:rPr lang="en-US" dirty="0"/>
                        <a:t>Purpose</a:t>
                      </a:r>
                    </a:p>
                  </a:txBody>
                  <a:tcPr/>
                </a:tc>
                <a:extLst>
                  <a:ext uri="{0D108BD9-81ED-4DB2-BD59-A6C34878D82A}">
                    <a16:rowId xmlns:a16="http://schemas.microsoft.com/office/drawing/2014/main" val="10000"/>
                  </a:ext>
                </a:extLst>
              </a:tr>
              <a:tr h="370840">
                <a:tc>
                  <a:txBody>
                    <a:bodyPr/>
                    <a:lstStyle/>
                    <a:p>
                      <a:r>
                        <a:rPr lang="en-US" dirty="0"/>
                        <a:t>Maximum force output</a:t>
                      </a:r>
                    </a:p>
                  </a:txBody>
                  <a:tcPr/>
                </a:tc>
                <a:tc>
                  <a:txBody>
                    <a:bodyPr/>
                    <a:lstStyle/>
                    <a:p>
                      <a:r>
                        <a:rPr lang="en-US" dirty="0"/>
                        <a:t>800 </a:t>
                      </a:r>
                      <a:r>
                        <a:rPr lang="en-US" dirty="0" err="1"/>
                        <a:t>lb</a:t>
                      </a:r>
                      <a:r>
                        <a:rPr lang="en-US" dirty="0"/>
                        <a:t> – 1300 </a:t>
                      </a:r>
                      <a:r>
                        <a:rPr lang="en-US" dirty="0" err="1"/>
                        <a:t>lb</a:t>
                      </a:r>
                      <a:endParaRPr lang="en-US" dirty="0"/>
                    </a:p>
                  </a:txBody>
                  <a:tcPr/>
                </a:tc>
                <a:tc>
                  <a:txBody>
                    <a:bodyPr/>
                    <a:lstStyle/>
                    <a:p>
                      <a:r>
                        <a:rPr lang="en-US" dirty="0"/>
                        <a:t>Safety</a:t>
                      </a:r>
                    </a:p>
                  </a:txBody>
                  <a:tcPr/>
                </a:tc>
                <a:extLst>
                  <a:ext uri="{0D108BD9-81ED-4DB2-BD59-A6C34878D82A}">
                    <a16:rowId xmlns:a16="http://schemas.microsoft.com/office/drawing/2014/main" val="10001"/>
                  </a:ext>
                </a:extLst>
              </a:tr>
              <a:tr h="370840">
                <a:tc>
                  <a:txBody>
                    <a:bodyPr/>
                    <a:lstStyle/>
                    <a:p>
                      <a:r>
                        <a:rPr lang="en-US" dirty="0"/>
                        <a:t>Stroke length</a:t>
                      </a:r>
                    </a:p>
                  </a:txBody>
                  <a:tcPr/>
                </a:tc>
                <a:tc>
                  <a:txBody>
                    <a:bodyPr/>
                    <a:lstStyle/>
                    <a:p>
                      <a:r>
                        <a:rPr lang="en-US" dirty="0"/>
                        <a:t>6 in</a:t>
                      </a:r>
                    </a:p>
                  </a:txBody>
                  <a:tcPr/>
                </a:tc>
                <a:tc>
                  <a:txBody>
                    <a:bodyPr/>
                    <a:lstStyle/>
                    <a:p>
                      <a:r>
                        <a:rPr lang="en-US" dirty="0"/>
                        <a:t>Portability</a:t>
                      </a:r>
                    </a:p>
                  </a:txBody>
                  <a:tcPr/>
                </a:tc>
                <a:extLst>
                  <a:ext uri="{0D108BD9-81ED-4DB2-BD59-A6C34878D82A}">
                    <a16:rowId xmlns:a16="http://schemas.microsoft.com/office/drawing/2014/main" val="10002"/>
                  </a:ext>
                </a:extLst>
              </a:tr>
              <a:tr h="370840">
                <a:tc>
                  <a:txBody>
                    <a:bodyPr/>
                    <a:lstStyle/>
                    <a:p>
                      <a:r>
                        <a:rPr lang="en-US" dirty="0"/>
                        <a:t>Maximum</a:t>
                      </a:r>
                      <a:r>
                        <a:rPr lang="en-US" baseline="0" dirty="0"/>
                        <a:t> pressure in actuator</a:t>
                      </a:r>
                      <a:endParaRPr lang="en-US" dirty="0"/>
                    </a:p>
                  </a:txBody>
                  <a:tcPr/>
                </a:tc>
                <a:tc>
                  <a:txBody>
                    <a:bodyPr/>
                    <a:lstStyle/>
                    <a:p>
                      <a:r>
                        <a:rPr lang="en-US" dirty="0"/>
                        <a:t>500 psi</a:t>
                      </a:r>
                    </a:p>
                  </a:txBody>
                  <a:tcPr/>
                </a:tc>
                <a:tc>
                  <a:txBody>
                    <a:bodyPr/>
                    <a:lstStyle/>
                    <a:p>
                      <a:r>
                        <a:rPr lang="en-US" dirty="0"/>
                        <a:t>Safety</a:t>
                      </a:r>
                    </a:p>
                  </a:txBody>
                  <a:tcPr/>
                </a:tc>
                <a:extLst>
                  <a:ext uri="{0D108BD9-81ED-4DB2-BD59-A6C34878D82A}">
                    <a16:rowId xmlns:a16="http://schemas.microsoft.com/office/drawing/2014/main" val="10003"/>
                  </a:ext>
                </a:extLst>
              </a:tr>
              <a:tr h="370840">
                <a:tc>
                  <a:txBody>
                    <a:bodyPr/>
                    <a:lstStyle/>
                    <a:p>
                      <a:r>
                        <a:rPr lang="en-US" dirty="0"/>
                        <a:t>Number of levers to operate</a:t>
                      </a:r>
                      <a:r>
                        <a:rPr lang="en-US" baseline="0" dirty="0"/>
                        <a:t> system</a:t>
                      </a:r>
                      <a:endParaRPr lang="en-US" dirty="0"/>
                    </a:p>
                  </a:txBody>
                  <a:tcPr/>
                </a:tc>
                <a:tc>
                  <a:txBody>
                    <a:bodyPr/>
                    <a:lstStyle/>
                    <a:p>
                      <a:r>
                        <a:rPr lang="en-US" dirty="0"/>
                        <a:t>1</a:t>
                      </a:r>
                    </a:p>
                  </a:txBody>
                  <a:tcPr/>
                </a:tc>
                <a:tc>
                  <a:txBody>
                    <a:bodyPr/>
                    <a:lstStyle/>
                    <a:p>
                      <a:r>
                        <a:rPr lang="en-US" dirty="0"/>
                        <a:t>Ease of use</a:t>
                      </a:r>
                    </a:p>
                  </a:txBody>
                  <a:tcPr/>
                </a:tc>
                <a:extLst>
                  <a:ext uri="{0D108BD9-81ED-4DB2-BD59-A6C34878D82A}">
                    <a16:rowId xmlns:a16="http://schemas.microsoft.com/office/drawing/2014/main" val="10004"/>
                  </a:ext>
                </a:extLst>
              </a:tr>
              <a:tr h="370840">
                <a:tc>
                  <a:txBody>
                    <a:bodyPr/>
                    <a:lstStyle/>
                    <a:p>
                      <a:r>
                        <a:rPr lang="en-US" dirty="0"/>
                        <a:t>Number of pressure gauges</a:t>
                      </a:r>
                    </a:p>
                  </a:txBody>
                  <a:tcPr/>
                </a:tc>
                <a:tc>
                  <a:txBody>
                    <a:bodyPr/>
                    <a:lstStyle/>
                    <a:p>
                      <a:r>
                        <a:rPr lang="en-US" dirty="0"/>
                        <a:t>3</a:t>
                      </a:r>
                    </a:p>
                  </a:txBody>
                  <a:tcPr/>
                </a:tc>
                <a:tc>
                  <a:txBody>
                    <a:bodyPr/>
                    <a:lstStyle/>
                    <a:p>
                      <a:r>
                        <a:rPr lang="en-US" dirty="0"/>
                        <a:t>Ease of use</a:t>
                      </a:r>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263204" y="1943257"/>
            <a:ext cx="2090637" cy="261610"/>
          </a:xfrm>
          <a:prstGeom prst="rect">
            <a:avLst/>
          </a:prstGeom>
          <a:noFill/>
        </p:spPr>
        <p:txBody>
          <a:bodyPr wrap="none" rtlCol="0">
            <a:spAutoFit/>
          </a:bodyPr>
          <a:lstStyle/>
          <a:p>
            <a:r>
              <a:rPr lang="en-US" sz="1100" dirty="0"/>
              <a:t>Table 1: Design Requirements</a:t>
            </a:r>
          </a:p>
        </p:txBody>
      </p:sp>
      <p:sp>
        <p:nvSpPr>
          <p:cNvPr id="3" name="TextBox 2"/>
          <p:cNvSpPr txBox="1"/>
          <p:nvPr/>
        </p:nvSpPr>
        <p:spPr>
          <a:xfrm>
            <a:off x="178015" y="4765288"/>
            <a:ext cx="1143262" cy="261610"/>
          </a:xfrm>
          <a:prstGeom prst="rect">
            <a:avLst/>
          </a:prstGeom>
          <a:noFill/>
        </p:spPr>
        <p:txBody>
          <a:bodyPr wrap="none" rtlCol="0">
            <a:spAutoFit/>
          </a:bodyPr>
          <a:lstStyle/>
          <a:p>
            <a:r>
              <a:rPr lang="en-US" sz="1100" dirty="0" err="1"/>
              <a:t>Mosaed</a:t>
            </a:r>
            <a:r>
              <a:rPr lang="en-US" sz="1100" dirty="0"/>
              <a:t> </a:t>
            </a:r>
            <a:r>
              <a:rPr lang="en-US" sz="1100" dirty="0" err="1"/>
              <a:t>Aljebly</a:t>
            </a:r>
            <a:endParaRPr lang="en-US" sz="1100" dirty="0"/>
          </a:p>
        </p:txBody>
      </p:sp>
    </p:spTree>
    <p:extLst>
      <p:ext uri="{BB962C8B-B14F-4D97-AF65-F5344CB8AC3E}">
        <p14:creationId xmlns:p14="http://schemas.microsoft.com/office/powerpoint/2010/main" val="3889512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Description</a:t>
            </a:r>
          </a:p>
        </p:txBody>
      </p:sp>
      <p:sp>
        <p:nvSpPr>
          <p:cNvPr id="3" name="Text Placeholder 2"/>
          <p:cNvSpPr>
            <a:spLocks noGrp="1"/>
          </p:cNvSpPr>
          <p:nvPr>
            <p:ph type="body" idx="1"/>
          </p:nvPr>
        </p:nvSpPr>
        <p:spPr/>
        <p:txBody>
          <a:bodyPr/>
          <a:lstStyle/>
          <a:p>
            <a:pPr marL="114300" indent="0">
              <a:buNone/>
            </a:pPr>
            <a:r>
              <a:rPr lang="en-US" dirty="0">
                <a:solidFill>
                  <a:schemeClr val="bg2"/>
                </a:solidFill>
              </a:rPr>
              <a:t>Power Unit: Bucher</a:t>
            </a:r>
          </a:p>
          <a:p>
            <a:pPr>
              <a:buFontTx/>
              <a:buChar char="-"/>
            </a:pPr>
            <a:r>
              <a:rPr lang="en-US" dirty="0">
                <a:solidFill>
                  <a:schemeClr val="bg2"/>
                </a:solidFill>
              </a:rPr>
              <a:t>Pump: 2000 psi, 1 GPM</a:t>
            </a:r>
          </a:p>
          <a:p>
            <a:pPr>
              <a:buFontTx/>
              <a:buChar char="-"/>
            </a:pPr>
            <a:r>
              <a:rPr lang="en-US" dirty="0">
                <a:solidFill>
                  <a:schemeClr val="bg2"/>
                </a:solidFill>
              </a:rPr>
              <a:t>Motor: 1.5 HP, 3450 RPM</a:t>
            </a:r>
          </a:p>
          <a:p>
            <a:pPr>
              <a:buFontTx/>
              <a:buChar char="-"/>
            </a:pPr>
            <a:r>
              <a:rPr lang="en-US" dirty="0">
                <a:solidFill>
                  <a:schemeClr val="bg2"/>
                </a:solidFill>
              </a:rPr>
              <a:t>Reservoir: 2 Gal</a:t>
            </a:r>
          </a:p>
        </p:txBody>
      </p:sp>
      <p:pic>
        <p:nvPicPr>
          <p:cNvPr id="5" name="Picture 4"/>
          <p:cNvPicPr>
            <a:picLocks noChangeAspect="1"/>
          </p:cNvPicPr>
          <p:nvPr/>
        </p:nvPicPr>
        <p:blipFill>
          <a:blip r:embed="rId3"/>
          <a:stretch>
            <a:fillRect/>
          </a:stretch>
        </p:blipFill>
        <p:spPr>
          <a:xfrm>
            <a:off x="4640751" y="2121735"/>
            <a:ext cx="3709379" cy="2507540"/>
          </a:xfrm>
          <a:prstGeom prst="rect">
            <a:avLst/>
          </a:prstGeom>
        </p:spPr>
      </p:pic>
      <p:sp>
        <p:nvSpPr>
          <p:cNvPr id="6" name="TextBox 5"/>
          <p:cNvSpPr txBox="1"/>
          <p:nvPr/>
        </p:nvSpPr>
        <p:spPr>
          <a:xfrm>
            <a:off x="5420466" y="4780315"/>
            <a:ext cx="2149948" cy="261610"/>
          </a:xfrm>
          <a:prstGeom prst="rect">
            <a:avLst/>
          </a:prstGeom>
          <a:noFill/>
        </p:spPr>
        <p:txBody>
          <a:bodyPr wrap="none" rtlCol="0">
            <a:spAutoFit/>
          </a:bodyPr>
          <a:lstStyle/>
          <a:p>
            <a:r>
              <a:rPr lang="en-US" sz="1100" dirty="0"/>
              <a:t>Figure 3: Bucher Power Unit [3]</a:t>
            </a:r>
          </a:p>
        </p:txBody>
      </p:sp>
      <p:sp>
        <p:nvSpPr>
          <p:cNvPr id="4" name="TextBox 3"/>
          <p:cNvSpPr txBox="1"/>
          <p:nvPr/>
        </p:nvSpPr>
        <p:spPr>
          <a:xfrm>
            <a:off x="156117" y="4787908"/>
            <a:ext cx="1143262" cy="261610"/>
          </a:xfrm>
          <a:prstGeom prst="rect">
            <a:avLst/>
          </a:prstGeom>
          <a:noFill/>
        </p:spPr>
        <p:txBody>
          <a:bodyPr wrap="none" rtlCol="0">
            <a:spAutoFit/>
          </a:bodyPr>
          <a:lstStyle/>
          <a:p>
            <a:r>
              <a:rPr lang="en-US" sz="1100" dirty="0" err="1"/>
              <a:t>Mosaed</a:t>
            </a:r>
            <a:r>
              <a:rPr lang="en-US" sz="1100" dirty="0"/>
              <a:t> </a:t>
            </a:r>
            <a:r>
              <a:rPr lang="en-US" sz="1100" dirty="0" err="1"/>
              <a:t>Aljebly</a:t>
            </a:r>
            <a:endParaRPr lang="en-US" sz="1100" dirty="0"/>
          </a:p>
        </p:txBody>
      </p:sp>
    </p:spTree>
    <p:extLst>
      <p:ext uri="{BB962C8B-B14F-4D97-AF65-F5344CB8AC3E}">
        <p14:creationId xmlns:p14="http://schemas.microsoft.com/office/powerpoint/2010/main" val="4157395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Description</a:t>
            </a:r>
          </a:p>
        </p:txBody>
      </p:sp>
      <p:sp>
        <p:nvSpPr>
          <p:cNvPr id="3" name="Text Placeholder 2"/>
          <p:cNvSpPr>
            <a:spLocks noGrp="1"/>
          </p:cNvSpPr>
          <p:nvPr>
            <p:ph type="body" idx="1"/>
          </p:nvPr>
        </p:nvSpPr>
        <p:spPr>
          <a:xfrm>
            <a:off x="471900" y="1919075"/>
            <a:ext cx="4292605" cy="2710200"/>
          </a:xfrm>
        </p:spPr>
        <p:txBody>
          <a:bodyPr/>
          <a:lstStyle/>
          <a:p>
            <a:pPr marL="114300" indent="0">
              <a:buNone/>
            </a:pPr>
            <a:r>
              <a:rPr lang="en-US" dirty="0">
                <a:solidFill>
                  <a:schemeClr val="bg2"/>
                </a:solidFill>
              </a:rPr>
              <a:t>Control Valve: CVA 200</a:t>
            </a:r>
          </a:p>
          <a:p>
            <a:pPr>
              <a:buFontTx/>
              <a:buChar char="-"/>
            </a:pPr>
            <a:r>
              <a:rPr lang="en-US" dirty="0">
                <a:solidFill>
                  <a:schemeClr val="bg2"/>
                </a:solidFill>
              </a:rPr>
              <a:t>4 way valve</a:t>
            </a:r>
          </a:p>
          <a:p>
            <a:pPr>
              <a:buFontTx/>
              <a:buChar char="-"/>
            </a:pPr>
            <a:r>
              <a:rPr lang="en-US" dirty="0">
                <a:solidFill>
                  <a:schemeClr val="bg2"/>
                </a:solidFill>
              </a:rPr>
              <a:t>Built-in pressure relief valve (set at 400 psi and 10 GPM)</a:t>
            </a:r>
          </a:p>
          <a:p>
            <a:pPr>
              <a:buFontTx/>
              <a:buChar char="-"/>
            </a:pPr>
            <a:r>
              <a:rPr lang="en-US" dirty="0">
                <a:solidFill>
                  <a:schemeClr val="bg2"/>
                </a:solidFill>
              </a:rPr>
              <a:t>Single lever proportional valve</a:t>
            </a:r>
          </a:p>
        </p:txBody>
      </p:sp>
      <p:pic>
        <p:nvPicPr>
          <p:cNvPr id="3074" name="Picture 2" descr="Image result for cva 200 4 way hydraulic val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1349" y="2130568"/>
            <a:ext cx="2571750" cy="2667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96558" y="4797568"/>
            <a:ext cx="2151551" cy="261610"/>
          </a:xfrm>
          <a:prstGeom prst="rect">
            <a:avLst/>
          </a:prstGeom>
          <a:noFill/>
        </p:spPr>
        <p:txBody>
          <a:bodyPr wrap="none" rtlCol="0">
            <a:spAutoFit/>
          </a:bodyPr>
          <a:lstStyle/>
          <a:p>
            <a:r>
              <a:rPr lang="en-US" sz="1100" dirty="0"/>
              <a:t>Figure 4: CVA Control Valve [4]</a:t>
            </a:r>
          </a:p>
        </p:txBody>
      </p:sp>
      <p:sp>
        <p:nvSpPr>
          <p:cNvPr id="4" name="TextBox 3"/>
          <p:cNvSpPr txBox="1"/>
          <p:nvPr/>
        </p:nvSpPr>
        <p:spPr>
          <a:xfrm>
            <a:off x="148683" y="4797568"/>
            <a:ext cx="1104790" cy="261610"/>
          </a:xfrm>
          <a:prstGeom prst="rect">
            <a:avLst/>
          </a:prstGeom>
          <a:noFill/>
        </p:spPr>
        <p:txBody>
          <a:bodyPr wrap="none" rtlCol="0">
            <a:spAutoFit/>
          </a:bodyPr>
          <a:lstStyle/>
          <a:p>
            <a:r>
              <a:rPr lang="en-US" sz="1100" dirty="0" err="1"/>
              <a:t>Fawaz</a:t>
            </a:r>
            <a:r>
              <a:rPr lang="en-US" sz="1100" dirty="0"/>
              <a:t> </a:t>
            </a:r>
            <a:r>
              <a:rPr lang="en-US" sz="1100" dirty="0" err="1"/>
              <a:t>Alenezi</a:t>
            </a:r>
            <a:endParaRPr lang="en-US" sz="1100" dirty="0"/>
          </a:p>
        </p:txBody>
      </p:sp>
    </p:spTree>
    <p:extLst>
      <p:ext uri="{BB962C8B-B14F-4D97-AF65-F5344CB8AC3E}">
        <p14:creationId xmlns:p14="http://schemas.microsoft.com/office/powerpoint/2010/main" val="2702984801"/>
      </p:ext>
    </p:extLst>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1795</TotalTime>
  <Words>937</Words>
  <Application>Microsoft Office PowerPoint</Application>
  <PresentationFormat>On-screen Show (16:9)</PresentationFormat>
  <Paragraphs>169</Paragraphs>
  <Slides>21</Slides>
  <Notes>14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Roboto</vt:lpstr>
      <vt:lpstr>Cambria Math</vt:lpstr>
      <vt:lpstr>Arial</vt:lpstr>
      <vt:lpstr>Material</vt:lpstr>
      <vt:lpstr>Hydraulics Demonstrator</vt:lpstr>
      <vt:lpstr>Introduction</vt:lpstr>
      <vt:lpstr>Introduction</vt:lpstr>
      <vt:lpstr>Introduction</vt:lpstr>
      <vt:lpstr>Background</vt:lpstr>
      <vt:lpstr>Project Description</vt:lpstr>
      <vt:lpstr>Design Requirements</vt:lpstr>
      <vt:lpstr>Design Description</vt:lpstr>
      <vt:lpstr>Design Description</vt:lpstr>
      <vt:lpstr>Design Description</vt:lpstr>
      <vt:lpstr>Design Description</vt:lpstr>
      <vt:lpstr>Design Description </vt:lpstr>
      <vt:lpstr>Design Description</vt:lpstr>
      <vt:lpstr>Design Description</vt:lpstr>
      <vt:lpstr>Design Description</vt:lpstr>
      <vt:lpstr>Design Description</vt:lpstr>
      <vt:lpstr>Testing</vt:lpstr>
      <vt:lpstr>Knowledge learned</vt:lpstr>
      <vt:lpstr>Conclusion</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Hydraulics Demonstrator</dc:title>
  <dc:creator>cskilsky</dc:creator>
  <cp:lastModifiedBy>NAU Student</cp:lastModifiedBy>
  <cp:revision>54</cp:revision>
  <dcterms:modified xsi:type="dcterms:W3CDTF">2018-05-01T00:11:51Z</dcterms:modified>
</cp:coreProperties>
</file>